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handoutMasterIdLst>
    <p:handoutMasterId r:id="rId63"/>
  </p:handoutMasterIdLst>
  <p:sldIdLst>
    <p:sldId id="428" r:id="rId2"/>
    <p:sldId id="431" r:id="rId3"/>
    <p:sldId id="468" r:id="rId4"/>
    <p:sldId id="469" r:id="rId5"/>
    <p:sldId id="503" r:id="rId6"/>
    <p:sldId id="544" r:id="rId7"/>
    <p:sldId id="504" r:id="rId8"/>
    <p:sldId id="496" r:id="rId9"/>
    <p:sldId id="508" r:id="rId10"/>
    <p:sldId id="501" r:id="rId11"/>
    <p:sldId id="498" r:id="rId12"/>
    <p:sldId id="509" r:id="rId13"/>
    <p:sldId id="500" r:id="rId14"/>
    <p:sldId id="507" r:id="rId15"/>
    <p:sldId id="437" r:id="rId16"/>
    <p:sldId id="493" r:id="rId17"/>
    <p:sldId id="610" r:id="rId18"/>
    <p:sldId id="497" r:id="rId19"/>
    <p:sldId id="476" r:id="rId20"/>
    <p:sldId id="510" r:id="rId21"/>
    <p:sldId id="478" r:id="rId22"/>
    <p:sldId id="488" r:id="rId23"/>
    <p:sldId id="495" r:id="rId24"/>
    <p:sldId id="511" r:id="rId25"/>
    <p:sldId id="491" r:id="rId26"/>
    <p:sldId id="439" r:id="rId27"/>
    <p:sldId id="490" r:id="rId28"/>
    <p:sldId id="482" r:id="rId29"/>
    <p:sldId id="475" r:id="rId30"/>
    <p:sldId id="470" r:id="rId31"/>
    <p:sldId id="471" r:id="rId32"/>
    <p:sldId id="450" r:id="rId33"/>
    <p:sldId id="483" r:id="rId34"/>
    <p:sldId id="452" r:id="rId35"/>
    <p:sldId id="453" r:id="rId36"/>
    <p:sldId id="454" r:id="rId37"/>
    <p:sldId id="455" r:id="rId38"/>
    <p:sldId id="513" r:id="rId39"/>
    <p:sldId id="457" r:id="rId40"/>
    <p:sldId id="458" r:id="rId41"/>
    <p:sldId id="505" r:id="rId42"/>
    <p:sldId id="587" r:id="rId43"/>
    <p:sldId id="588" r:id="rId44"/>
    <p:sldId id="589" r:id="rId45"/>
    <p:sldId id="594" r:id="rId46"/>
    <p:sldId id="584" r:id="rId47"/>
    <p:sldId id="590" r:id="rId48"/>
    <p:sldId id="596" r:id="rId49"/>
    <p:sldId id="597" r:id="rId50"/>
    <p:sldId id="591" r:id="rId51"/>
    <p:sldId id="545" r:id="rId52"/>
    <p:sldId id="593" r:id="rId53"/>
    <p:sldId id="585" r:id="rId54"/>
    <p:sldId id="595" r:id="rId55"/>
    <p:sldId id="582" r:id="rId56"/>
    <p:sldId id="583" r:id="rId57"/>
    <p:sldId id="598" r:id="rId58"/>
    <p:sldId id="586" r:id="rId59"/>
    <p:sldId id="484" r:id="rId60"/>
    <p:sldId id="492" r:id="rId61"/>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1CE2"/>
    <a:srgbClr val="141EDD"/>
    <a:srgbClr val="CC3300"/>
    <a:srgbClr val="CCEC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54"/>
    <p:restoredTop sz="95159"/>
  </p:normalViewPr>
  <p:slideViewPr>
    <p:cSldViewPr showGuides="1">
      <p:cViewPr varScale="1">
        <p:scale>
          <a:sx n="50" d="100"/>
          <a:sy n="50" d="100"/>
        </p:scale>
        <p:origin x="34" y="202"/>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5/29/2025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7D0AFC2-AC08-4BB8-BDCA-D10B819D7B0D}" type="datetimeFigureOut">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5/27/2025</a:t>
            </a:fld>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en-US" altLang="en-US" sz="1200" b="0" dirty="0"/>
              <a:t>‹#›</a:t>
            </a:fld>
            <a:endParaRPr lang="en-US" altLang="en-US" sz="1200" b="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TextEdit="1"/>
          </p:cNvSpPr>
          <p:nvPr>
            <p:ph type="sldImg"/>
          </p:nvPr>
        </p:nvSpPr>
        <p:spPr>
          <a:ln>
            <a:solidFill>
              <a:srgbClr val="000000">
                <a:alpha val="100000"/>
              </a:srgbClr>
            </a:solidFill>
            <a:miter lim="800000"/>
          </a:ln>
        </p:spPr>
      </p:sp>
      <p:sp>
        <p:nvSpPr>
          <p:cNvPr id="4099" name="Rectangle 3"/>
          <p:cNvSpPr>
            <a:spLocks noGrp="1"/>
          </p:cNvSpPr>
          <p:nvPr>
            <p:ph type="body" idx="1"/>
          </p:nvPr>
        </p:nvSpPr>
        <p:spPr>
          <a:noFill/>
          <a:ln>
            <a:noFill/>
          </a:ln>
        </p:spPr>
        <p:txBody>
          <a:bodyPr wrap="square" lIns="91440" tIns="45720" rIns="91440" bIns="45720" anchor="t" anchorCtr="0"/>
          <a:lstStyle/>
          <a:p>
            <a:pPr lvl="0"/>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B</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1. A</a:t>
            </a:r>
          </a:p>
          <a:p>
            <a:r>
              <a:rPr lang="en-US"/>
              <a:t>2. 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1. B</a:t>
            </a:r>
          </a:p>
          <a:p>
            <a:r>
              <a:rPr lang="en-US"/>
              <a:t>2. C</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en-US" dirty="0">
                <a:latin typeface="Arial" panose="020B0604020202020204" pitchFamily="34" charset="0"/>
              </a:rPr>
              <a:t>2</a:t>
            </a:fld>
            <a:endParaRPr lang="en-US" altLang="en-US" dirty="0">
              <a:latin typeface="Arial" panose="020B0604020202020204" pitchFamily="34" charset="0"/>
            </a:endParaRPr>
          </a:p>
        </p:txBody>
      </p:sp>
      <p:sp>
        <p:nvSpPr>
          <p:cNvPr id="6147" name="Rectangle 2"/>
          <p:cNvSpPr>
            <a:spLocks noGrp="1" noRot="1" noChangeAspect="1" noTextEdit="1"/>
          </p:cNvSpPr>
          <p:nvPr>
            <p:ph type="sldImg"/>
          </p:nvPr>
        </p:nvSpPr>
        <p:spPr>
          <a:ln>
            <a:solidFill>
              <a:srgbClr val="000000">
                <a:alpha val="100000"/>
              </a:srgbClr>
            </a:solidFill>
            <a:miter lim="800000"/>
          </a:ln>
        </p:spPr>
      </p:sp>
      <p:sp>
        <p:nvSpPr>
          <p:cNvPr id="6148" name="Rectangle 3"/>
          <p:cNvSpPr>
            <a:spLocks noGrp="1"/>
          </p:cNvSpPr>
          <p:nvPr>
            <p:ph type="body" idx="1"/>
          </p:nvPr>
        </p:nvSpPr>
        <p:spPr>
          <a:noFill/>
          <a:ln>
            <a:noFill/>
          </a:ln>
        </p:spPr>
        <p:txBody>
          <a:bodyPr wrap="square" lIns="91440" tIns="45720" rIns="91440" bIns="45720" anchor="t" anchorCtr="0"/>
          <a:lstStyle/>
          <a:p>
            <a:pPr lvl="0" eaLnBrk="1" hangingPunct="1"/>
            <a:endParaRPr lang="fr-FR"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B</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en-US" dirty="0">
                <a:latin typeface="Arial" panose="020B0604020202020204" pitchFamily="34" charset="0"/>
              </a:rPr>
              <a:t>59</a:t>
            </a:fld>
            <a:endParaRPr lang="en-US" altLang="en-US" dirty="0">
              <a:latin typeface="Arial" panose="020B0604020202020204" pitchFamily="34" charset="0"/>
            </a:endParaRPr>
          </a:p>
        </p:txBody>
      </p:sp>
      <p:sp>
        <p:nvSpPr>
          <p:cNvPr id="49155" name="Rectangle 2"/>
          <p:cNvSpPr>
            <a:spLocks noGrp="1" noRot="1" noChangeAspect="1" noTextEdit="1"/>
          </p:cNvSpPr>
          <p:nvPr>
            <p:ph type="sldImg"/>
          </p:nvPr>
        </p:nvSpPr>
        <p:spPr>
          <a:ln>
            <a:solidFill>
              <a:srgbClr val="000000">
                <a:alpha val="100000"/>
              </a:srgbClr>
            </a:solidFill>
            <a:miter lim="800000"/>
          </a:ln>
        </p:spPr>
      </p:sp>
      <p:sp>
        <p:nvSpPr>
          <p:cNvPr id="49156" name="Rectangle 3"/>
          <p:cNvSpPr>
            <a:spLocks noGrp="1"/>
          </p:cNvSpPr>
          <p:nvPr>
            <p:ph type="body" idx="1"/>
          </p:nvPr>
        </p:nvSpPr>
        <p:spPr>
          <a:noFill/>
          <a:ln>
            <a:noFill/>
          </a:ln>
        </p:spPr>
        <p:txBody>
          <a:bodyPr wrap="square" lIns="91440" tIns="45720" rIns="91440" bIns="45720" anchor="t" anchorCtr="0"/>
          <a:lstStyle/>
          <a:p>
            <a:pPr lvl="0" eaLnBrk="1" hangingPunct="1"/>
            <a:endParaRPr lang="fr-FR"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a:solidFill>
              <a:srgbClr val="000000">
                <a:alpha val="100000"/>
              </a:srgbClr>
            </a:solidFill>
            <a:miter lim="800000"/>
          </a:ln>
        </p:spPr>
      </p:sp>
      <p:sp>
        <p:nvSpPr>
          <p:cNvPr id="11267" name="Notes Placeholder 2"/>
          <p:cNvSpPr>
            <a:spLocks noGrp="1"/>
          </p:cNvSpPr>
          <p:nvPr>
            <p:ph type="body" idx="1"/>
          </p:nvPr>
        </p:nvSpPr>
        <p:spPr>
          <a:noFill/>
          <a:ln>
            <a:noFill/>
          </a:ln>
        </p:spPr>
        <p:txBody>
          <a:bodyPr wrap="square" lIns="91440" tIns="45720" rIns="91440" bIns="45720" anchor="t" anchorCtr="0"/>
          <a:lstStyle/>
          <a:p>
            <a:pPr lvl="0" eaLnBrk="1" hangingPunct="1"/>
            <a:r>
              <a:rPr lang="en-US" altLang="en-US" dirty="0"/>
              <a:t>Image Source: JED</a:t>
            </a:r>
          </a:p>
          <a:p>
            <a:pPr lvl="0" eaLnBrk="1" hangingPunct="1"/>
            <a:r>
              <a:rPr lang="en-US" altLang="en-US" dirty="0"/>
              <a:t>Some books say: level of root = 0</a:t>
            </a:r>
          </a:p>
        </p:txBody>
      </p:sp>
      <p:sp>
        <p:nvSpPr>
          <p:cNvPr id="11268" name="Slide Number Placeholder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en-US" dirty="0">
                <a:latin typeface="Arial" panose="020B0604020202020204" pitchFamily="34" charset="0"/>
              </a:rPr>
              <a:t>7</a:t>
            </a:fld>
            <a:endParaRPr lang="en-US" altLang="en-US"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a:solidFill>
              <a:srgbClr val="000000">
                <a:alpha val="100000"/>
              </a:srgbClr>
            </a:solidFill>
            <a:miter lim="800000"/>
          </a:ln>
        </p:spPr>
      </p:sp>
      <p:sp>
        <p:nvSpPr>
          <p:cNvPr id="21507" name="Notes Placeholder 2"/>
          <p:cNvSpPr>
            <a:spLocks noGrp="1"/>
          </p:cNvSpPr>
          <p:nvPr>
            <p:ph type="body" idx="1"/>
          </p:nvPr>
        </p:nvSpPr>
        <p:spPr>
          <a:noFill/>
          <a:ln>
            <a:noFill/>
          </a:ln>
        </p:spPr>
        <p:txBody>
          <a:bodyPr wrap="square" lIns="91440" tIns="45720" rIns="91440" bIns="45720" anchor="t" anchorCtr="0"/>
          <a:lstStyle/>
          <a:p>
            <a:pPr lvl="0" eaLnBrk="1" hangingPunct="1"/>
            <a:r>
              <a:rPr lang="en-US" altLang="en-US" dirty="0"/>
              <a:t>Image source: JEDI (https://jedi.dev.java.net/)</a:t>
            </a:r>
          </a:p>
        </p:txBody>
      </p:sp>
      <p:sp>
        <p:nvSpPr>
          <p:cNvPr id="21508" name="Slide Number Placeholder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en-US" dirty="0">
                <a:latin typeface="Arial" panose="020B0604020202020204" pitchFamily="34" charset="0"/>
              </a:rPr>
              <a:t>16</a:t>
            </a:fld>
            <a:endParaRPr lang="en-US"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a:solidFill>
              <a:srgbClr val="000000">
                <a:alpha val="100000"/>
              </a:srgbClr>
            </a:solidFill>
            <a:miter lim="800000"/>
          </a:ln>
        </p:spPr>
      </p:sp>
      <p:sp>
        <p:nvSpPr>
          <p:cNvPr id="23555" name="Notes Placeholder 2"/>
          <p:cNvSpPr>
            <a:spLocks noGrp="1"/>
          </p:cNvSpPr>
          <p:nvPr>
            <p:ph type="body" idx="1"/>
          </p:nvPr>
        </p:nvSpPr>
        <p:spPr>
          <a:noFill/>
          <a:ln>
            <a:noFill/>
          </a:ln>
        </p:spPr>
        <p:txBody>
          <a:bodyPr wrap="square" lIns="91440" tIns="45720" rIns="91440" bIns="45720" anchor="t" anchorCtr="0"/>
          <a:lstStyle/>
          <a:p>
            <a:pPr lvl="0" eaLnBrk="1" hangingPunct="1"/>
            <a:r>
              <a:rPr lang="en-US" altLang="en-US" dirty="0"/>
              <a:t>Image Source: JED</a:t>
            </a:r>
          </a:p>
          <a:p>
            <a:pPr lvl="0" eaLnBrk="1" hangingPunct="1"/>
            <a:r>
              <a:rPr lang="en-US" altLang="en-US" dirty="0"/>
              <a:t>Some books say: level of root = 0</a:t>
            </a:r>
          </a:p>
        </p:txBody>
      </p:sp>
      <p:sp>
        <p:nvSpPr>
          <p:cNvPr id="23556" name="Slide Number Placeholder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en-US" dirty="0">
                <a:latin typeface="Arial" panose="020B0604020202020204" pitchFamily="34" charset="0"/>
              </a:rPr>
              <a:t>18</a:t>
            </a:fld>
            <a:endParaRPr lang="en-US" altLang="en-US"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B</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C</a:t>
            </a:r>
          </a:p>
          <a:p>
            <a:r>
              <a:rPr lang="en-US"/>
              <a:t>               5</a:t>
            </a:r>
          </a:p>
          <a:p>
            <a:r>
              <a:rPr lang="en-US"/>
              <a:t>          2          8</a:t>
            </a:r>
          </a:p>
          <a:p>
            <a:r>
              <a:rPr lang="en-US"/>
              <a:t>     1         4  7      9</a:t>
            </a:r>
          </a:p>
          <a:p>
            <a:r>
              <a:rPr lang="en-US"/>
              <a:t>           3</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en-US"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eaLnBrk="1" hangingPunct="1">
              <a:defRPr sz="1200" b="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pic>
        <p:nvPicPr>
          <p:cNvPr id="1031" name="Picture 10" descr="logo05"/>
          <p:cNvPicPr>
            <a:picLocks noChangeAspect="1"/>
          </p:cNvPicPr>
          <p:nvPr userDrawn="1"/>
        </p:nvPicPr>
        <p:blipFill>
          <a:blip r:embed="rId13"/>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076" name="Title 1"/>
          <p:cNvSpPr>
            <a:spLocks noGrp="1"/>
          </p:cNvSpPr>
          <p:nvPr>
            <p:ph type="ctrTitle"/>
          </p:nvPr>
        </p:nvSpPr>
        <p:spPr>
          <a:xfrm>
            <a:off x="1066800" y="381000"/>
            <a:ext cx="7620000" cy="762000"/>
          </a:xfrm>
        </p:spPr>
        <p:txBody>
          <a:bodyPr vert="horz" wrap="square" lIns="91440" tIns="45720" rIns="91440" bIns="45720" anchor="ctr" anchorCtr="0">
            <a:spAutoFit/>
          </a:bodyPr>
          <a:lstStyle>
            <a:lvl1pPr lvl="0">
              <a:buClrTx/>
              <a:buSzTx/>
              <a:buFontTx/>
              <a:defRPr/>
            </a:lvl1pPr>
          </a:lstStyle>
          <a:p>
            <a:pPr lvl="0" eaLnBrk="1" hangingPunct="1"/>
            <a:r>
              <a:rPr lang="en-US" altLang="en-US" b="1" dirty="0">
                <a:solidFill>
                  <a:schemeClr val="tx2"/>
                </a:solidFill>
                <a:latin typeface="Arial" panose="020B0604020202020204" pitchFamily="34" charset="0"/>
                <a:cs typeface="Arial" panose="020B0604020202020204" pitchFamily="34" charset="0"/>
              </a:rPr>
              <a:t>4. Trees</a:t>
            </a:r>
            <a:endParaRPr lang="en-US" altLang="en-US" b="1" dirty="0">
              <a:solidFill>
                <a:schemeClr val="tx2"/>
              </a:solidFill>
            </a:endParaRPr>
          </a:p>
        </p:txBody>
      </p:sp>
      <p:sp>
        <p:nvSpPr>
          <p:cNvPr id="3077" name="Text Box 3"/>
          <p:cNvSpPr txBox="1"/>
          <p:nvPr/>
        </p:nvSpPr>
        <p:spPr>
          <a:xfrm>
            <a:off x="3200400" y="1219200"/>
            <a:ext cx="3352800" cy="6413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3600" b="1" dirty="0">
                <a:solidFill>
                  <a:schemeClr val="hlink"/>
                </a:solidFill>
                <a:latin typeface="Arial" panose="020B0604020202020204" pitchFamily="34" charset="0"/>
              </a:rPr>
              <a:t>Part 1</a:t>
            </a:r>
          </a:p>
        </p:txBody>
      </p:sp>
      <p:pic>
        <p:nvPicPr>
          <p:cNvPr id="3" name="Picture 2"/>
          <p:cNvPicPr>
            <a:picLocks noChangeAspect="1"/>
          </p:cNvPicPr>
          <p:nvPr/>
        </p:nvPicPr>
        <p:blipFill>
          <a:blip r:embed="rId3"/>
          <a:stretch>
            <a:fillRect/>
          </a:stretch>
        </p:blipFill>
        <p:spPr>
          <a:xfrm>
            <a:off x="6009005" y="3001645"/>
            <a:ext cx="2947670" cy="1885315"/>
          </a:xfrm>
          <a:prstGeom prst="rect">
            <a:avLst/>
          </a:prstGeom>
        </p:spPr>
      </p:pic>
      <p:pic>
        <p:nvPicPr>
          <p:cNvPr id="2" name="Picture 1"/>
          <p:cNvPicPr>
            <a:picLocks noChangeAspect="1"/>
          </p:cNvPicPr>
          <p:nvPr/>
        </p:nvPicPr>
        <p:blipFill>
          <a:blip r:embed="rId4"/>
          <a:stretch>
            <a:fillRect/>
          </a:stretch>
        </p:blipFill>
        <p:spPr>
          <a:xfrm>
            <a:off x="304800" y="1981200"/>
            <a:ext cx="5732780" cy="40697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Footer Placeholder 4"/>
          <p:cNvSpPr txBox="1">
            <a:spLocks noGrp="1"/>
          </p:cNvSpPr>
          <p:nvPr/>
        </p:nvSpPr>
        <p:spPr>
          <a:xfrm>
            <a:off x="2895600" y="6356350"/>
            <a:ext cx="33528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4340" name="Rectangle 2"/>
          <p:cNvSpPr>
            <a:spLocks noGrp="1"/>
          </p:cNvSpPr>
          <p:nvPr>
            <p:ph type="title"/>
          </p:nvPr>
        </p:nvSpPr>
        <p:spPr>
          <a:xfrm>
            <a:off x="457200" y="495300"/>
            <a:ext cx="8077200" cy="701675"/>
          </a:xfrm>
        </p:spPr>
        <p:txBody>
          <a:bodyPr vert="horz" wrap="square" lIns="91440" tIns="45720" rIns="91440" bIns="45720" anchor="ctr" anchorCtr="0">
            <a:spAutoFit/>
          </a:bodyPr>
          <a:lstStyle/>
          <a:p>
            <a:r>
              <a:rPr lang="en-US" altLang="en-US" sz="4000" b="1" dirty="0">
                <a:solidFill>
                  <a:srgbClr val="CC3300"/>
                </a:solidFill>
                <a:cs typeface="Arial" panose="020B0604020202020204" pitchFamily="34" charset="0"/>
              </a:rPr>
              <a:t>Depth-first Traversal of a tree</a:t>
            </a:r>
            <a:endParaRPr lang="en-US" altLang="en-US" sz="4000" b="1" dirty="0">
              <a:solidFill>
                <a:srgbClr val="CC3300"/>
              </a:solidFill>
              <a:ea typeface="Arial" panose="020B0604020202020204" pitchFamily="34" charset="0"/>
            </a:endParaRPr>
          </a:p>
        </p:txBody>
      </p:sp>
      <p:sp>
        <p:nvSpPr>
          <p:cNvPr id="14341" name="Rectangle 3"/>
          <p:cNvSpPr>
            <a:spLocks noGrp="1"/>
          </p:cNvSpPr>
          <p:nvPr>
            <p:ph type="body"/>
          </p:nvPr>
        </p:nvSpPr>
        <p:spPr>
          <a:xfrm>
            <a:off x="150813" y="1258888"/>
            <a:ext cx="4421187" cy="2286000"/>
          </a:xfrm>
        </p:spPr>
        <p:txBody>
          <a:bodyPr vert="horz" wrap="square" lIns="91440" tIns="45720" rIns="91440" bIns="45720" anchor="t" anchorCtr="0"/>
          <a:lstStyle/>
          <a:p>
            <a:pPr algn="just">
              <a:lnSpc>
                <a:spcPct val="90000"/>
              </a:lnSpc>
            </a:pPr>
            <a:r>
              <a:rPr lang="en-US" altLang="en-US" sz="2400" dirty="0">
                <a:cs typeface="Arial" panose="020B0604020202020204" pitchFamily="34" charset="0"/>
              </a:rPr>
              <a:t>In a depth first traversal,</a:t>
            </a:r>
            <a:r>
              <a:rPr lang="en-US" altLang="en-US" dirty="0"/>
              <a:t> </a:t>
            </a:r>
            <a:r>
              <a:rPr lang="en-US" altLang="en-US" sz="2400" dirty="0">
                <a:cs typeface="Arial" panose="020B0604020202020204" pitchFamily="34" charset="0"/>
              </a:rPr>
              <a:t>starts at the root node and examines each branch as far as possible before backtracking </a:t>
            </a:r>
          </a:p>
          <a:p>
            <a:pPr algn="just">
              <a:lnSpc>
                <a:spcPct val="90000"/>
              </a:lnSpc>
            </a:pPr>
            <a:r>
              <a:rPr lang="en-US" altLang="en-US" sz="2400" dirty="0">
                <a:cs typeface="Arial" panose="020B0604020202020204" pitchFamily="34" charset="0"/>
              </a:rPr>
              <a:t>Application: permutation tree, maze finder…</a:t>
            </a:r>
            <a:endParaRPr lang="en-US" altLang="en-US" sz="2400" dirty="0">
              <a:ea typeface="Arial" panose="020B0604020202020204" pitchFamily="34" charset="0"/>
            </a:endParaRPr>
          </a:p>
        </p:txBody>
      </p:sp>
      <p:sp>
        <p:nvSpPr>
          <p:cNvPr id="14342" name="AutoShape 4"/>
          <p:cNvSpPr>
            <a:spLocks noChangeAspect="1"/>
          </p:cNvSpPr>
          <p:nvPr/>
        </p:nvSpPr>
        <p:spPr>
          <a:xfrm>
            <a:off x="3960813" y="3886200"/>
            <a:ext cx="1865312"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Make Money Fast!</a:t>
            </a:r>
          </a:p>
        </p:txBody>
      </p:sp>
      <p:sp>
        <p:nvSpPr>
          <p:cNvPr id="14343" name="AutoShape 5"/>
          <p:cNvSpPr>
            <a:spLocks noChangeAspect="1"/>
          </p:cNvSpPr>
          <p:nvPr/>
        </p:nvSpPr>
        <p:spPr>
          <a:xfrm>
            <a:off x="1306513" y="4800600"/>
            <a:ext cx="1493837"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1. Motivations</a:t>
            </a:r>
          </a:p>
        </p:txBody>
      </p:sp>
      <p:sp>
        <p:nvSpPr>
          <p:cNvPr id="14344" name="AutoShape 6"/>
          <p:cNvSpPr>
            <a:spLocks noChangeAspect="1"/>
          </p:cNvSpPr>
          <p:nvPr/>
        </p:nvSpPr>
        <p:spPr>
          <a:xfrm>
            <a:off x="7543800" y="4800600"/>
            <a:ext cx="1223963"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References</a:t>
            </a:r>
          </a:p>
        </p:txBody>
      </p:sp>
      <p:sp>
        <p:nvSpPr>
          <p:cNvPr id="14345" name="AutoShape 7"/>
          <p:cNvSpPr>
            <a:spLocks noChangeAspect="1"/>
          </p:cNvSpPr>
          <p:nvPr/>
        </p:nvSpPr>
        <p:spPr>
          <a:xfrm>
            <a:off x="5368925" y="4800600"/>
            <a:ext cx="1233488"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 Methods</a:t>
            </a:r>
          </a:p>
        </p:txBody>
      </p:sp>
      <p:sp>
        <p:nvSpPr>
          <p:cNvPr id="14346" name="AutoShape 8"/>
          <p:cNvSpPr>
            <a:spLocks noChangeAspect="1"/>
          </p:cNvSpPr>
          <p:nvPr/>
        </p:nvSpPr>
        <p:spPr>
          <a:xfrm>
            <a:off x="3886200" y="5572125"/>
            <a:ext cx="1092200"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2.1 Stock</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Fraud</a:t>
            </a:r>
          </a:p>
        </p:txBody>
      </p:sp>
      <p:sp>
        <p:nvSpPr>
          <p:cNvPr id="14347" name="AutoShape 9"/>
          <p:cNvSpPr>
            <a:spLocks noChangeAspect="1"/>
          </p:cNvSpPr>
          <p:nvPr/>
        </p:nvSpPr>
        <p:spPr>
          <a:xfrm>
            <a:off x="5451475" y="5572125"/>
            <a:ext cx="1077913"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2.2 Ponzi</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Scheme</a:t>
            </a:r>
          </a:p>
        </p:txBody>
      </p:sp>
      <p:sp>
        <p:nvSpPr>
          <p:cNvPr id="14348" name="AutoShape 10"/>
          <p:cNvSpPr>
            <a:spLocks noChangeAspect="1"/>
          </p:cNvSpPr>
          <p:nvPr/>
        </p:nvSpPr>
        <p:spPr>
          <a:xfrm>
            <a:off x="762000" y="5707063"/>
            <a:ext cx="1119188"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1.1 Greed</a:t>
            </a:r>
          </a:p>
        </p:txBody>
      </p:sp>
      <p:sp>
        <p:nvSpPr>
          <p:cNvPr id="14349" name="AutoShape 11"/>
          <p:cNvSpPr>
            <a:spLocks noChangeAspect="1"/>
          </p:cNvSpPr>
          <p:nvPr/>
        </p:nvSpPr>
        <p:spPr>
          <a:xfrm>
            <a:off x="2266950" y="5707063"/>
            <a:ext cx="1184275"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1.2 Avidity</a:t>
            </a:r>
          </a:p>
        </p:txBody>
      </p:sp>
      <p:cxnSp>
        <p:nvCxnSpPr>
          <p:cNvPr id="14350" name="AutoShape 12"/>
          <p:cNvCxnSpPr>
            <a:stCxn id="14342" idx="2"/>
            <a:endCxn id="14343" idx="0"/>
          </p:cNvCxnSpPr>
          <p:nvPr/>
        </p:nvCxnSpPr>
        <p:spPr>
          <a:xfrm flipH="1">
            <a:off x="2054225" y="4279900"/>
            <a:ext cx="2840038" cy="511175"/>
          </a:xfrm>
          <a:prstGeom prst="straightConnector1">
            <a:avLst/>
          </a:prstGeom>
          <a:ln w="19050" cap="flat" cmpd="sng">
            <a:solidFill>
              <a:schemeClr val="tx1"/>
            </a:solidFill>
            <a:prstDash val="solid"/>
            <a:headEnd type="none" w="med" len="med"/>
            <a:tailEnd type="none" w="med" len="med"/>
          </a:ln>
        </p:spPr>
      </p:cxnSp>
      <p:cxnSp>
        <p:nvCxnSpPr>
          <p:cNvPr id="14351" name="AutoShape 13"/>
          <p:cNvCxnSpPr>
            <a:stCxn id="14342" idx="2"/>
            <a:endCxn id="14345" idx="0"/>
          </p:cNvCxnSpPr>
          <p:nvPr/>
        </p:nvCxnSpPr>
        <p:spPr>
          <a:xfrm>
            <a:off x="4894263" y="4279900"/>
            <a:ext cx="1092200" cy="511175"/>
          </a:xfrm>
          <a:prstGeom prst="straightConnector1">
            <a:avLst/>
          </a:prstGeom>
          <a:ln w="19050" cap="flat" cmpd="sng">
            <a:solidFill>
              <a:schemeClr val="tx1"/>
            </a:solidFill>
            <a:prstDash val="solid"/>
            <a:headEnd type="none" w="med" len="med"/>
            <a:tailEnd type="none" w="med" len="med"/>
          </a:ln>
        </p:spPr>
      </p:cxnSp>
      <p:cxnSp>
        <p:nvCxnSpPr>
          <p:cNvPr id="14352" name="AutoShape 14"/>
          <p:cNvCxnSpPr>
            <a:stCxn id="14342" idx="2"/>
            <a:endCxn id="14344" idx="0"/>
          </p:cNvCxnSpPr>
          <p:nvPr/>
        </p:nvCxnSpPr>
        <p:spPr>
          <a:xfrm>
            <a:off x="4894263" y="4279900"/>
            <a:ext cx="3262312" cy="511175"/>
          </a:xfrm>
          <a:prstGeom prst="straightConnector1">
            <a:avLst/>
          </a:prstGeom>
          <a:ln w="19050" cap="flat" cmpd="sng">
            <a:solidFill>
              <a:schemeClr val="tx1"/>
            </a:solidFill>
            <a:prstDash val="solid"/>
            <a:headEnd type="none" w="med" len="med"/>
            <a:tailEnd type="none" w="med" len="med"/>
          </a:ln>
        </p:spPr>
      </p:cxnSp>
      <p:cxnSp>
        <p:nvCxnSpPr>
          <p:cNvPr id="14353" name="AutoShape 15"/>
          <p:cNvCxnSpPr>
            <a:stCxn id="14345" idx="2"/>
            <a:endCxn id="14347" idx="0"/>
          </p:cNvCxnSpPr>
          <p:nvPr/>
        </p:nvCxnSpPr>
        <p:spPr>
          <a:xfrm>
            <a:off x="5986463" y="5194300"/>
            <a:ext cx="4762" cy="368300"/>
          </a:xfrm>
          <a:prstGeom prst="straightConnector1">
            <a:avLst/>
          </a:prstGeom>
          <a:ln w="19050" cap="flat" cmpd="sng">
            <a:solidFill>
              <a:schemeClr val="tx1"/>
            </a:solidFill>
            <a:prstDash val="solid"/>
            <a:headEnd type="none" w="med" len="med"/>
            <a:tailEnd type="none" w="med" len="med"/>
          </a:ln>
        </p:spPr>
      </p:cxnSp>
      <p:cxnSp>
        <p:nvCxnSpPr>
          <p:cNvPr id="14354" name="AutoShape 16"/>
          <p:cNvCxnSpPr>
            <a:stCxn id="14345" idx="2"/>
            <a:endCxn id="14346" idx="0"/>
          </p:cNvCxnSpPr>
          <p:nvPr/>
        </p:nvCxnSpPr>
        <p:spPr>
          <a:xfrm flipH="1">
            <a:off x="4432300" y="5194300"/>
            <a:ext cx="1554163" cy="368300"/>
          </a:xfrm>
          <a:prstGeom prst="straightConnector1">
            <a:avLst/>
          </a:prstGeom>
          <a:ln w="19050" cap="flat" cmpd="sng">
            <a:solidFill>
              <a:schemeClr val="tx1"/>
            </a:solidFill>
            <a:prstDash val="solid"/>
            <a:headEnd type="none" w="med" len="med"/>
            <a:tailEnd type="none" w="med" len="med"/>
          </a:ln>
        </p:spPr>
      </p:cxnSp>
      <p:cxnSp>
        <p:nvCxnSpPr>
          <p:cNvPr id="14355" name="AutoShape 17"/>
          <p:cNvCxnSpPr>
            <a:stCxn id="14343" idx="2"/>
            <a:endCxn id="14349" idx="0"/>
          </p:cNvCxnSpPr>
          <p:nvPr/>
        </p:nvCxnSpPr>
        <p:spPr>
          <a:xfrm>
            <a:off x="2054225" y="5194300"/>
            <a:ext cx="804863" cy="503238"/>
          </a:xfrm>
          <a:prstGeom prst="straightConnector1">
            <a:avLst/>
          </a:prstGeom>
          <a:ln w="19050" cap="flat" cmpd="sng">
            <a:solidFill>
              <a:schemeClr val="tx1"/>
            </a:solidFill>
            <a:prstDash val="solid"/>
            <a:headEnd type="none" w="med" len="med"/>
            <a:tailEnd type="none" w="med" len="med"/>
          </a:ln>
        </p:spPr>
      </p:cxnSp>
      <p:cxnSp>
        <p:nvCxnSpPr>
          <p:cNvPr id="14356" name="AutoShape 18"/>
          <p:cNvCxnSpPr>
            <a:stCxn id="14343" idx="2"/>
            <a:endCxn id="14348" idx="0"/>
          </p:cNvCxnSpPr>
          <p:nvPr/>
        </p:nvCxnSpPr>
        <p:spPr>
          <a:xfrm flipH="1">
            <a:off x="1322388" y="5194300"/>
            <a:ext cx="731837" cy="503238"/>
          </a:xfrm>
          <a:prstGeom prst="straightConnector1">
            <a:avLst/>
          </a:prstGeom>
          <a:ln w="19050" cap="flat" cmpd="sng">
            <a:solidFill>
              <a:schemeClr val="tx1"/>
            </a:solidFill>
            <a:prstDash val="solid"/>
            <a:headEnd type="none" w="med" len="med"/>
            <a:tailEnd type="none" w="med" len="med"/>
          </a:ln>
        </p:spPr>
      </p:cxnSp>
      <p:sp>
        <p:nvSpPr>
          <p:cNvPr id="14357" name="AutoShape 19"/>
          <p:cNvSpPr>
            <a:spLocks noChangeAspect="1"/>
          </p:cNvSpPr>
          <p:nvPr/>
        </p:nvSpPr>
        <p:spPr>
          <a:xfrm>
            <a:off x="6838950" y="5570538"/>
            <a:ext cx="1044575"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2.3 Bank</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Robbery</a:t>
            </a:r>
          </a:p>
        </p:txBody>
      </p:sp>
      <p:cxnSp>
        <p:nvCxnSpPr>
          <p:cNvPr id="14358" name="AutoShape 20"/>
          <p:cNvCxnSpPr>
            <a:stCxn id="14345" idx="2"/>
            <a:endCxn id="14357" idx="0"/>
          </p:cNvCxnSpPr>
          <p:nvPr/>
        </p:nvCxnSpPr>
        <p:spPr>
          <a:xfrm>
            <a:off x="5986463" y="5194300"/>
            <a:ext cx="1374775" cy="366713"/>
          </a:xfrm>
          <a:prstGeom prst="straightConnector1">
            <a:avLst/>
          </a:prstGeom>
          <a:ln w="19050" cap="flat" cmpd="sng">
            <a:solidFill>
              <a:schemeClr val="tx1"/>
            </a:solidFill>
            <a:prstDash val="solid"/>
            <a:headEnd type="none" w="med" len="med"/>
            <a:tailEnd type="none" w="med" len="med"/>
          </a:ln>
        </p:spPr>
      </p:cxnSp>
      <p:sp>
        <p:nvSpPr>
          <p:cNvPr id="14359" name="Text Box 21"/>
          <p:cNvSpPr txBox="1"/>
          <p:nvPr/>
        </p:nvSpPr>
        <p:spPr>
          <a:xfrm>
            <a:off x="3581400" y="3657600"/>
            <a:ext cx="3222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1</a:t>
            </a:r>
          </a:p>
        </p:txBody>
      </p:sp>
      <p:sp>
        <p:nvSpPr>
          <p:cNvPr id="14360" name="Text Box 22"/>
          <p:cNvSpPr txBox="1"/>
          <p:nvPr/>
        </p:nvSpPr>
        <p:spPr>
          <a:xfrm>
            <a:off x="1858963" y="44704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2</a:t>
            </a:r>
          </a:p>
        </p:txBody>
      </p:sp>
      <p:sp>
        <p:nvSpPr>
          <p:cNvPr id="14361" name="Text Box 23"/>
          <p:cNvSpPr txBox="1"/>
          <p:nvPr/>
        </p:nvSpPr>
        <p:spPr>
          <a:xfrm>
            <a:off x="1123950" y="534670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3</a:t>
            </a:r>
          </a:p>
        </p:txBody>
      </p:sp>
      <p:sp>
        <p:nvSpPr>
          <p:cNvPr id="14362" name="Text Box 24"/>
          <p:cNvSpPr txBox="1"/>
          <p:nvPr/>
        </p:nvSpPr>
        <p:spPr>
          <a:xfrm>
            <a:off x="5133975" y="447040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5</a:t>
            </a:r>
          </a:p>
        </p:txBody>
      </p:sp>
      <p:sp>
        <p:nvSpPr>
          <p:cNvPr id="14363" name="Text Box 25"/>
          <p:cNvSpPr txBox="1"/>
          <p:nvPr/>
        </p:nvSpPr>
        <p:spPr>
          <a:xfrm>
            <a:off x="2724150" y="534670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4</a:t>
            </a:r>
          </a:p>
        </p:txBody>
      </p:sp>
      <p:sp>
        <p:nvSpPr>
          <p:cNvPr id="14364" name="Text Box 26"/>
          <p:cNvSpPr txBox="1"/>
          <p:nvPr/>
        </p:nvSpPr>
        <p:spPr>
          <a:xfrm>
            <a:off x="4029075" y="521335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6</a:t>
            </a:r>
          </a:p>
        </p:txBody>
      </p:sp>
      <p:sp>
        <p:nvSpPr>
          <p:cNvPr id="14365" name="Text Box 27"/>
          <p:cNvSpPr txBox="1"/>
          <p:nvPr/>
        </p:nvSpPr>
        <p:spPr>
          <a:xfrm>
            <a:off x="5629275" y="521335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7</a:t>
            </a:r>
          </a:p>
        </p:txBody>
      </p:sp>
      <p:sp>
        <p:nvSpPr>
          <p:cNvPr id="14366" name="Text Box 28"/>
          <p:cNvSpPr txBox="1"/>
          <p:nvPr/>
        </p:nvSpPr>
        <p:spPr>
          <a:xfrm>
            <a:off x="7229475" y="521335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8</a:t>
            </a:r>
          </a:p>
        </p:txBody>
      </p:sp>
      <p:sp>
        <p:nvSpPr>
          <p:cNvPr id="14367" name="Text Box 29"/>
          <p:cNvSpPr txBox="1"/>
          <p:nvPr/>
        </p:nvSpPr>
        <p:spPr>
          <a:xfrm>
            <a:off x="8029575" y="447040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9</a:t>
            </a:r>
          </a:p>
        </p:txBody>
      </p:sp>
      <p:sp>
        <p:nvSpPr>
          <p:cNvPr id="14368" name="Text Box 30"/>
          <p:cNvSpPr txBox="1"/>
          <p:nvPr/>
        </p:nvSpPr>
        <p:spPr>
          <a:xfrm>
            <a:off x="4894263" y="1538288"/>
            <a:ext cx="4038600" cy="1643062"/>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buClr>
                <a:schemeClr val="hlink"/>
              </a:buClr>
              <a:buSzPct val="110000"/>
              <a:buFont typeface="Wingdings" panose="05000000000000000000" pitchFamily="2" charset="2"/>
              <a:buNone/>
            </a:pPr>
            <a:r>
              <a:rPr lang="en-US" altLang="en-US" sz="2400" b="1" dirty="0">
                <a:solidFill>
                  <a:srgbClr val="000000"/>
                </a:solidFill>
                <a:latin typeface="Times New Roman" panose="02020603050405020304" pitchFamily="18" charset="0"/>
              </a:rPr>
              <a:t>Algorithm</a:t>
            </a:r>
            <a:r>
              <a:rPr lang="en-US" altLang="en-US" sz="2400" dirty="0">
                <a:latin typeface="Times New Roman" panose="02020603050405020304" pitchFamily="18" charset="0"/>
              </a:rPr>
              <a:t> </a:t>
            </a:r>
            <a:r>
              <a:rPr lang="en-US" altLang="en-US" sz="2400" b="1" i="1" dirty="0">
                <a:solidFill>
                  <a:schemeClr val="tx2"/>
                </a:solidFill>
                <a:latin typeface="Times New Roman" panose="02020603050405020304" pitchFamily="18" charset="0"/>
              </a:rPr>
              <a:t>depthFirst</a:t>
            </a:r>
            <a:r>
              <a:rPr lang="en-US" altLang="en-US" sz="2400" dirty="0">
                <a:solidFill>
                  <a:schemeClr val="tx2"/>
                </a:solidFill>
                <a:latin typeface="Times New Roman" panose="02020603050405020304" pitchFamily="18" charset="0"/>
              </a:rPr>
              <a:t>(</a:t>
            </a:r>
            <a:r>
              <a:rPr lang="en-US" altLang="en-US" sz="2400" b="1" i="1" dirty="0">
                <a:solidFill>
                  <a:schemeClr val="tx2"/>
                </a:solidFill>
                <a:latin typeface="Times New Roman" panose="02020603050405020304" pitchFamily="18" charset="0"/>
              </a:rPr>
              <a:t>v</a:t>
            </a:r>
            <a:r>
              <a:rPr lang="en-US" altLang="en-US" sz="2400" dirty="0">
                <a:solidFill>
                  <a:schemeClr val="tx2"/>
                </a:solidFill>
                <a:latin typeface="Times New Roman" panose="02020603050405020304" pitchFamily="18" charset="0"/>
              </a:rPr>
              <a:t>)</a:t>
            </a:r>
            <a:endParaRPr lang="en-US" altLang="en-US" sz="2400" dirty="0">
              <a:latin typeface="Times New Roman" panose="02020603050405020304" pitchFamily="18" charset="0"/>
            </a:endParaRPr>
          </a:p>
          <a:p>
            <a:pPr marL="457200" lvl="1" indent="0" eaLnBrk="1" hangingPunct="1">
              <a:lnSpc>
                <a:spcPct val="90000"/>
              </a:lnSpc>
              <a:buClr>
                <a:schemeClr val="hlink"/>
              </a:buClr>
              <a:buSzPct val="110000"/>
              <a:buFont typeface="Wingdings" panose="05000000000000000000" pitchFamily="2" charset="2"/>
              <a:buNone/>
            </a:pPr>
            <a:r>
              <a:rPr lang="en-US" altLang="en-US" sz="2400" b="1" i="1" dirty="0">
                <a:solidFill>
                  <a:schemeClr val="accent2"/>
                </a:solidFill>
                <a:latin typeface="Times New Roman" panose="02020603050405020304" pitchFamily="18" charset="0"/>
              </a:rPr>
              <a:t>visit</a:t>
            </a:r>
            <a:r>
              <a:rPr lang="en-US" altLang="en-US" sz="2400" dirty="0">
                <a:solidFill>
                  <a:schemeClr val="accent2"/>
                </a:solidFill>
                <a:latin typeface="Times New Roman" panose="02020603050405020304" pitchFamily="18" charset="0"/>
              </a:rPr>
              <a:t>(</a:t>
            </a:r>
            <a:r>
              <a:rPr lang="en-US" altLang="en-US" sz="2400" b="1" i="1" dirty="0">
                <a:solidFill>
                  <a:schemeClr val="accent2"/>
                </a:solidFill>
                <a:latin typeface="Times New Roman" panose="02020603050405020304" pitchFamily="18" charset="0"/>
              </a:rPr>
              <a:t>v</a:t>
            </a:r>
            <a:r>
              <a:rPr lang="en-US" altLang="en-US" sz="2400" dirty="0">
                <a:solidFill>
                  <a:schemeClr val="accent2"/>
                </a:solidFill>
                <a:latin typeface="Times New Roman" panose="02020603050405020304" pitchFamily="18" charset="0"/>
              </a:rPr>
              <a:t>)</a:t>
            </a:r>
            <a:endParaRPr lang="en-US" altLang="en-US" sz="2400" b="1" dirty="0">
              <a:solidFill>
                <a:srgbClr val="000000"/>
              </a:solidFill>
              <a:latin typeface="Times New Roman" panose="02020603050405020304" pitchFamily="18" charset="0"/>
            </a:endParaRPr>
          </a:p>
          <a:p>
            <a:pPr marL="457200" lvl="1" indent="0" eaLnBrk="1" hangingPunct="1">
              <a:lnSpc>
                <a:spcPct val="90000"/>
              </a:lnSpc>
              <a:buClr>
                <a:schemeClr val="hlink"/>
              </a:buClr>
              <a:buSzPct val="110000"/>
              <a:buFont typeface="Wingdings" panose="05000000000000000000" pitchFamily="2" charset="2"/>
              <a:buNone/>
            </a:pPr>
            <a:r>
              <a:rPr lang="en-US" altLang="en-US" sz="2400" b="1" dirty="0">
                <a:solidFill>
                  <a:srgbClr val="000000"/>
                </a:solidFill>
                <a:latin typeface="Times New Roman" panose="02020603050405020304" pitchFamily="18" charset="0"/>
              </a:rPr>
              <a:t>for</a:t>
            </a:r>
            <a:r>
              <a:rPr lang="en-US" altLang="en-US" sz="2400" dirty="0">
                <a:solidFill>
                  <a:srgbClr val="000000"/>
                </a:solidFill>
                <a:latin typeface="Times New Roman" panose="02020603050405020304" pitchFamily="18" charset="0"/>
              </a:rPr>
              <a:t> </a:t>
            </a:r>
            <a:r>
              <a:rPr lang="en-US" altLang="en-US" sz="2400" b="1" dirty="0">
                <a:solidFill>
                  <a:srgbClr val="000000"/>
                </a:solidFill>
                <a:latin typeface="Times New Roman" panose="02020603050405020304" pitchFamily="18" charset="0"/>
              </a:rPr>
              <a:t>each</a:t>
            </a:r>
            <a:r>
              <a:rPr lang="en-US" altLang="en-US" sz="2400" dirty="0">
                <a:latin typeface="Times New Roman" panose="02020603050405020304" pitchFamily="18" charset="0"/>
              </a:rPr>
              <a:t> </a:t>
            </a:r>
            <a:r>
              <a:rPr lang="en-US" altLang="en-US" sz="2400" dirty="0">
                <a:solidFill>
                  <a:schemeClr val="accent2"/>
                </a:solidFill>
                <a:latin typeface="Times New Roman" panose="02020603050405020304" pitchFamily="18" charset="0"/>
              </a:rPr>
              <a:t>child </a:t>
            </a:r>
            <a:r>
              <a:rPr lang="en-US" altLang="en-US" sz="2400" b="1" i="1" dirty="0">
                <a:solidFill>
                  <a:schemeClr val="accent2"/>
                </a:solidFill>
                <a:latin typeface="Times New Roman" panose="02020603050405020304" pitchFamily="18" charset="0"/>
              </a:rPr>
              <a:t>w</a:t>
            </a:r>
            <a:r>
              <a:rPr lang="en-US" altLang="en-US" sz="2400" dirty="0">
                <a:solidFill>
                  <a:schemeClr val="accent2"/>
                </a:solidFill>
                <a:latin typeface="Times New Roman" panose="02020603050405020304" pitchFamily="18" charset="0"/>
              </a:rPr>
              <a:t> of </a:t>
            </a:r>
            <a:r>
              <a:rPr lang="en-US" altLang="en-US" sz="2400" b="1" i="1" dirty="0">
                <a:solidFill>
                  <a:schemeClr val="accent2"/>
                </a:solidFill>
                <a:latin typeface="Times New Roman" panose="02020603050405020304" pitchFamily="18" charset="0"/>
              </a:rPr>
              <a:t>v</a:t>
            </a:r>
          </a:p>
          <a:p>
            <a:pPr marL="457200" lvl="1" indent="0" eaLnBrk="1" hangingPunct="1">
              <a:lnSpc>
                <a:spcPct val="90000"/>
              </a:lnSpc>
              <a:buClr>
                <a:schemeClr val="tx1"/>
              </a:buClr>
              <a:buSzPct val="60000"/>
              <a:buFont typeface="Wingdings" panose="05000000000000000000" pitchFamily="2" charset="2"/>
              <a:buNone/>
            </a:pPr>
            <a:r>
              <a:rPr lang="en-US" altLang="en-US" sz="2400" b="1" i="1" dirty="0">
                <a:solidFill>
                  <a:schemeClr val="accent2"/>
                </a:solidFill>
                <a:latin typeface="Times New Roman" panose="02020603050405020304" pitchFamily="18" charset="0"/>
              </a:rPr>
              <a:t>	</a:t>
            </a:r>
            <a:r>
              <a:rPr lang="en-US" altLang="en-US" sz="2400" b="1" i="1" dirty="0">
                <a:solidFill>
                  <a:schemeClr val="tx2"/>
                </a:solidFill>
                <a:latin typeface="Times New Roman" panose="02020603050405020304" pitchFamily="18" charset="0"/>
              </a:rPr>
              <a:t> </a:t>
            </a:r>
            <a:r>
              <a:rPr lang="en-US" altLang="en-US" sz="2400" b="1" i="1" dirty="0">
                <a:solidFill>
                  <a:schemeClr val="accent2"/>
                </a:solidFill>
                <a:latin typeface="Times New Roman" panose="02020603050405020304" pitchFamily="18" charset="0"/>
              </a:rPr>
              <a:t>depthFirst(v)</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Footer Placeholder 4"/>
          <p:cNvSpPr txBox="1">
            <a:spLocks noGrp="1"/>
          </p:cNvSpPr>
          <p:nvPr/>
        </p:nvSpPr>
        <p:spPr>
          <a:xfrm>
            <a:off x="2895600" y="6356350"/>
            <a:ext cx="33528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5364" name="Rectangle 2"/>
          <p:cNvSpPr>
            <a:spLocks noGrp="1"/>
          </p:cNvSpPr>
          <p:nvPr>
            <p:ph type="title"/>
          </p:nvPr>
        </p:nvSpPr>
        <p:spPr>
          <a:xfrm>
            <a:off x="381000" y="762000"/>
            <a:ext cx="8077200" cy="701675"/>
          </a:xfrm>
        </p:spPr>
        <p:txBody>
          <a:bodyPr vert="horz" wrap="square" lIns="91440" tIns="45720" rIns="91440" bIns="45720" anchor="ctr" anchorCtr="0">
            <a:spAutoFit/>
          </a:bodyPr>
          <a:lstStyle/>
          <a:p>
            <a:r>
              <a:rPr lang="en-US" altLang="en-US" sz="4000" b="1" dirty="0">
                <a:solidFill>
                  <a:srgbClr val="CC3300"/>
                </a:solidFill>
                <a:cs typeface="Arial" panose="020B0604020202020204" pitchFamily="34" charset="0"/>
              </a:rPr>
              <a:t>Pre-order Traversal of a tree</a:t>
            </a:r>
            <a:endParaRPr lang="en-US" altLang="en-US" sz="4000" b="1" dirty="0">
              <a:solidFill>
                <a:srgbClr val="CC3300"/>
              </a:solidFill>
              <a:ea typeface="Arial" panose="020B0604020202020204" pitchFamily="34" charset="0"/>
            </a:endParaRPr>
          </a:p>
        </p:txBody>
      </p:sp>
      <p:sp>
        <p:nvSpPr>
          <p:cNvPr id="13317" name="Rectangle 3"/>
          <p:cNvSpPr>
            <a:spLocks noGrp="1"/>
          </p:cNvSpPr>
          <p:nvPr>
            <p:ph type="body" idx="1"/>
          </p:nvPr>
        </p:nvSpPr>
        <p:spPr>
          <a:xfrm>
            <a:off x="304800" y="1552575"/>
            <a:ext cx="4267200" cy="2286000"/>
          </a:xfrm>
        </p:spPr>
        <p:txBody>
          <a:bodyPr vert="horz" wrap="square" lIns="91440" tIns="45720" rIns="91440" bIns="45720" numCol="1" anchor="t" anchorCtr="0" compatLnSpc="1"/>
          <a:lstStyle/>
          <a:p>
            <a:pPr marL="0" marR="0" lvl="0" indent="0" algn="just" defTabSz="914400" rtl="0" eaLnBrk="0" fontAlgn="base" latinLnBrk="0" hangingPunct="0">
              <a:lnSpc>
                <a:spcPct val="80000"/>
              </a:lnSpc>
              <a:spcBef>
                <a:spcPct val="20000"/>
              </a:spcBef>
              <a:spcAft>
                <a:spcPct val="0"/>
              </a:spcAft>
              <a:buClrTx/>
              <a:buSzTx/>
              <a:buFont typeface="Arial" panose="020B0604020202020204" pitchFamily="34" charset="0"/>
              <a:buNone/>
              <a:defRPr/>
            </a:pPr>
            <a:endParaRPr kumimoji="0" lang="en-US" altLang="en-US" sz="2000" b="0" i="0" u="none" strike="noStrike" kern="1200" cap="none" spc="0" normalizeH="0" baseline="0" noProof="0" dirty="0">
              <a:ln>
                <a:noFill/>
              </a:ln>
              <a:solidFill>
                <a:schemeClr val="tx1"/>
              </a:solidFill>
              <a:effectLst/>
              <a:uLnTx/>
              <a:uFillTx/>
              <a:latin typeface="+mn-lt"/>
              <a:ea typeface="+mn-ea"/>
              <a:cs typeface="Arial" panose="020B0604020202020204" pitchFamily="34" charset="0"/>
            </a:endParaRPr>
          </a:p>
          <a:p>
            <a:pPr marL="342900" marR="0" lvl="0" indent="-342900" algn="just" defTabSz="914400" rtl="0" eaLnBrk="0" fontAlgn="base" latinLnBrk="0" hangingPunct="0">
              <a:lnSpc>
                <a:spcPct val="80000"/>
              </a:lnSpc>
              <a:spcBef>
                <a:spcPct val="20000"/>
              </a:spcBef>
              <a:spcAft>
                <a:spcPct val="0"/>
              </a:spcAft>
              <a:buClrTx/>
              <a:buSzTx/>
              <a:buFont typeface="Arial" panose="020B0604020202020204" pitchFamily="34" charset="0"/>
              <a:buChar char="•"/>
              <a:defRPr/>
            </a:pPr>
            <a:r>
              <a:rPr kumimoji="0" lang="en-US" altLang="en-US" sz="20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In a pre-order traversal, a node is visited before its descendants </a:t>
            </a:r>
          </a:p>
          <a:p>
            <a:pPr marL="342900" marR="0" lvl="0" indent="-342900" algn="just" defTabSz="914400" rtl="0" eaLnBrk="0" fontAlgn="base" latinLnBrk="0" hangingPunct="0">
              <a:lnSpc>
                <a:spcPct val="80000"/>
              </a:lnSpc>
              <a:spcBef>
                <a:spcPct val="20000"/>
              </a:spcBef>
              <a:spcAft>
                <a:spcPct val="0"/>
              </a:spcAft>
              <a:buClrTx/>
              <a:buSzTx/>
              <a:buFont typeface="Arial" panose="020B0604020202020204" pitchFamily="34" charset="0"/>
              <a:buChar char="•"/>
              <a:defRPr/>
            </a:pPr>
            <a:r>
              <a:rPr kumimoji="0" lang="en-US" altLang="en-US" sz="2000" b="1"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Application: </a:t>
            </a:r>
            <a:r>
              <a:rPr kumimoji="0" lang="en-US" altLang="en-US" sz="2000" b="0"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print a structured document</a:t>
            </a:r>
          </a:p>
        </p:txBody>
      </p:sp>
      <p:sp>
        <p:nvSpPr>
          <p:cNvPr id="15366" name="AutoShape 4"/>
          <p:cNvSpPr>
            <a:spLocks noChangeAspect="1"/>
          </p:cNvSpPr>
          <p:nvPr/>
        </p:nvSpPr>
        <p:spPr>
          <a:xfrm>
            <a:off x="3960813" y="3886200"/>
            <a:ext cx="1865312"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Make Money Fast!</a:t>
            </a:r>
          </a:p>
        </p:txBody>
      </p:sp>
      <p:sp>
        <p:nvSpPr>
          <p:cNvPr id="15367" name="AutoShape 5"/>
          <p:cNvSpPr>
            <a:spLocks noChangeAspect="1"/>
          </p:cNvSpPr>
          <p:nvPr/>
        </p:nvSpPr>
        <p:spPr>
          <a:xfrm>
            <a:off x="1166813" y="4819650"/>
            <a:ext cx="1493837"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buNone/>
            </a:pPr>
            <a:r>
              <a:rPr lang="en-US" altLang="en-US" sz="1600" dirty="0">
                <a:solidFill>
                  <a:srgbClr val="FFFF00"/>
                </a:solidFill>
                <a:latin typeface="Tahoma" panose="020B0604030504040204" pitchFamily="34" charset="0"/>
              </a:rPr>
              <a:t>1. Motivations</a:t>
            </a:r>
          </a:p>
        </p:txBody>
      </p:sp>
      <p:sp>
        <p:nvSpPr>
          <p:cNvPr id="15368" name="AutoShape 6"/>
          <p:cNvSpPr>
            <a:spLocks noChangeAspect="1"/>
          </p:cNvSpPr>
          <p:nvPr/>
        </p:nvSpPr>
        <p:spPr>
          <a:xfrm>
            <a:off x="7543800" y="4800600"/>
            <a:ext cx="1223963"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References</a:t>
            </a:r>
          </a:p>
        </p:txBody>
      </p:sp>
      <p:sp>
        <p:nvSpPr>
          <p:cNvPr id="15369" name="AutoShape 7"/>
          <p:cNvSpPr>
            <a:spLocks noChangeAspect="1"/>
          </p:cNvSpPr>
          <p:nvPr/>
        </p:nvSpPr>
        <p:spPr>
          <a:xfrm>
            <a:off x="5368925" y="4800600"/>
            <a:ext cx="1233488"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 Methods</a:t>
            </a:r>
          </a:p>
        </p:txBody>
      </p:sp>
      <p:sp>
        <p:nvSpPr>
          <p:cNvPr id="15370" name="AutoShape 8"/>
          <p:cNvSpPr>
            <a:spLocks noChangeAspect="1"/>
          </p:cNvSpPr>
          <p:nvPr/>
        </p:nvSpPr>
        <p:spPr>
          <a:xfrm>
            <a:off x="3886200" y="5572125"/>
            <a:ext cx="1092200"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2.1 Stock</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Fraud</a:t>
            </a:r>
          </a:p>
        </p:txBody>
      </p:sp>
      <p:sp>
        <p:nvSpPr>
          <p:cNvPr id="15371" name="AutoShape 9"/>
          <p:cNvSpPr>
            <a:spLocks noChangeAspect="1"/>
          </p:cNvSpPr>
          <p:nvPr/>
        </p:nvSpPr>
        <p:spPr>
          <a:xfrm>
            <a:off x="5451475" y="5572125"/>
            <a:ext cx="1077913"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2.2 Ponzi</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Scheme</a:t>
            </a:r>
          </a:p>
        </p:txBody>
      </p:sp>
      <p:sp>
        <p:nvSpPr>
          <p:cNvPr id="15372" name="AutoShape 10"/>
          <p:cNvSpPr>
            <a:spLocks noChangeAspect="1"/>
          </p:cNvSpPr>
          <p:nvPr/>
        </p:nvSpPr>
        <p:spPr>
          <a:xfrm>
            <a:off x="762000" y="5707063"/>
            <a:ext cx="1119188"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buNone/>
            </a:pPr>
            <a:r>
              <a:rPr lang="en-US" altLang="en-US" sz="1600" dirty="0">
                <a:solidFill>
                  <a:srgbClr val="FFFF00"/>
                </a:solidFill>
                <a:latin typeface="Tahoma" panose="020B0604030504040204" pitchFamily="34" charset="0"/>
              </a:rPr>
              <a:t>1.1 Greed</a:t>
            </a:r>
          </a:p>
        </p:txBody>
      </p:sp>
      <p:sp>
        <p:nvSpPr>
          <p:cNvPr id="15373" name="AutoShape 11"/>
          <p:cNvSpPr>
            <a:spLocks noChangeAspect="1"/>
          </p:cNvSpPr>
          <p:nvPr/>
        </p:nvSpPr>
        <p:spPr>
          <a:xfrm>
            <a:off x="2266950" y="5707063"/>
            <a:ext cx="1184275"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1.2 Avidity</a:t>
            </a:r>
          </a:p>
        </p:txBody>
      </p:sp>
      <p:cxnSp>
        <p:nvCxnSpPr>
          <p:cNvPr id="15374" name="AutoShape 12"/>
          <p:cNvCxnSpPr>
            <a:stCxn id="15366" idx="2"/>
            <a:endCxn id="15367" idx="0"/>
          </p:cNvCxnSpPr>
          <p:nvPr/>
        </p:nvCxnSpPr>
        <p:spPr>
          <a:xfrm flipH="1">
            <a:off x="1914525" y="4270375"/>
            <a:ext cx="2979738" cy="549275"/>
          </a:xfrm>
          <a:prstGeom prst="straightConnector1">
            <a:avLst/>
          </a:prstGeom>
          <a:ln w="19050" cap="flat" cmpd="sng">
            <a:solidFill>
              <a:schemeClr val="tx1"/>
            </a:solidFill>
            <a:prstDash val="solid"/>
            <a:headEnd type="none" w="med" len="med"/>
            <a:tailEnd type="none" w="med" len="med"/>
          </a:ln>
        </p:spPr>
      </p:cxnSp>
      <p:cxnSp>
        <p:nvCxnSpPr>
          <p:cNvPr id="15375" name="AutoShape 13"/>
          <p:cNvCxnSpPr>
            <a:stCxn id="15366" idx="2"/>
            <a:endCxn id="15369" idx="0"/>
          </p:cNvCxnSpPr>
          <p:nvPr/>
        </p:nvCxnSpPr>
        <p:spPr>
          <a:xfrm>
            <a:off x="4894263" y="4279900"/>
            <a:ext cx="1092200" cy="511175"/>
          </a:xfrm>
          <a:prstGeom prst="straightConnector1">
            <a:avLst/>
          </a:prstGeom>
          <a:ln w="19050" cap="flat" cmpd="sng">
            <a:solidFill>
              <a:schemeClr val="tx1"/>
            </a:solidFill>
            <a:prstDash val="solid"/>
            <a:headEnd type="none" w="med" len="med"/>
            <a:tailEnd type="none" w="med" len="med"/>
          </a:ln>
        </p:spPr>
      </p:cxnSp>
      <p:cxnSp>
        <p:nvCxnSpPr>
          <p:cNvPr id="15376" name="AutoShape 14"/>
          <p:cNvCxnSpPr>
            <a:stCxn id="15366" idx="2"/>
            <a:endCxn id="15368" idx="0"/>
          </p:cNvCxnSpPr>
          <p:nvPr/>
        </p:nvCxnSpPr>
        <p:spPr>
          <a:xfrm>
            <a:off x="4894263" y="4279900"/>
            <a:ext cx="3262312" cy="511175"/>
          </a:xfrm>
          <a:prstGeom prst="straightConnector1">
            <a:avLst/>
          </a:prstGeom>
          <a:ln w="19050" cap="flat" cmpd="sng">
            <a:solidFill>
              <a:schemeClr val="tx1"/>
            </a:solidFill>
            <a:prstDash val="solid"/>
            <a:headEnd type="none" w="med" len="med"/>
            <a:tailEnd type="none" w="med" len="med"/>
          </a:ln>
        </p:spPr>
      </p:cxnSp>
      <p:cxnSp>
        <p:nvCxnSpPr>
          <p:cNvPr id="15377" name="AutoShape 15"/>
          <p:cNvCxnSpPr>
            <a:stCxn id="15369" idx="2"/>
            <a:endCxn id="15371" idx="0"/>
          </p:cNvCxnSpPr>
          <p:nvPr/>
        </p:nvCxnSpPr>
        <p:spPr>
          <a:xfrm>
            <a:off x="5986463" y="5194300"/>
            <a:ext cx="4762" cy="368300"/>
          </a:xfrm>
          <a:prstGeom prst="straightConnector1">
            <a:avLst/>
          </a:prstGeom>
          <a:ln w="19050" cap="flat" cmpd="sng">
            <a:solidFill>
              <a:schemeClr val="tx1"/>
            </a:solidFill>
            <a:prstDash val="solid"/>
            <a:headEnd type="none" w="med" len="med"/>
            <a:tailEnd type="none" w="med" len="med"/>
          </a:ln>
        </p:spPr>
      </p:cxnSp>
      <p:cxnSp>
        <p:nvCxnSpPr>
          <p:cNvPr id="15378" name="AutoShape 16"/>
          <p:cNvCxnSpPr>
            <a:stCxn id="15369" idx="2"/>
            <a:endCxn id="15370" idx="0"/>
          </p:cNvCxnSpPr>
          <p:nvPr/>
        </p:nvCxnSpPr>
        <p:spPr>
          <a:xfrm flipH="1">
            <a:off x="4432300" y="5194300"/>
            <a:ext cx="1554163" cy="368300"/>
          </a:xfrm>
          <a:prstGeom prst="straightConnector1">
            <a:avLst/>
          </a:prstGeom>
          <a:ln w="19050" cap="flat" cmpd="sng">
            <a:solidFill>
              <a:schemeClr val="tx1"/>
            </a:solidFill>
            <a:prstDash val="solid"/>
            <a:headEnd type="none" w="med" len="med"/>
            <a:tailEnd type="none" w="med" len="med"/>
          </a:ln>
        </p:spPr>
      </p:cxnSp>
      <p:cxnSp>
        <p:nvCxnSpPr>
          <p:cNvPr id="15379" name="AutoShape 17"/>
          <p:cNvCxnSpPr>
            <a:stCxn id="15367" idx="2"/>
            <a:endCxn id="15373" idx="0"/>
          </p:cNvCxnSpPr>
          <p:nvPr/>
        </p:nvCxnSpPr>
        <p:spPr>
          <a:xfrm>
            <a:off x="1914525" y="5203825"/>
            <a:ext cx="944563" cy="503238"/>
          </a:xfrm>
          <a:prstGeom prst="straightConnector1">
            <a:avLst/>
          </a:prstGeom>
          <a:ln w="19050" cap="flat" cmpd="sng">
            <a:solidFill>
              <a:schemeClr val="tx1"/>
            </a:solidFill>
            <a:prstDash val="solid"/>
            <a:headEnd type="none" w="med" len="med"/>
            <a:tailEnd type="none" w="med" len="med"/>
          </a:ln>
        </p:spPr>
      </p:cxnSp>
      <p:cxnSp>
        <p:nvCxnSpPr>
          <p:cNvPr id="15380" name="AutoShape 18"/>
          <p:cNvCxnSpPr>
            <a:stCxn id="15367" idx="2"/>
            <a:endCxn id="15372" idx="0"/>
          </p:cNvCxnSpPr>
          <p:nvPr/>
        </p:nvCxnSpPr>
        <p:spPr>
          <a:xfrm flipH="1">
            <a:off x="1322388" y="5203825"/>
            <a:ext cx="592137" cy="503238"/>
          </a:xfrm>
          <a:prstGeom prst="straightConnector1">
            <a:avLst/>
          </a:prstGeom>
          <a:ln w="19050" cap="flat" cmpd="sng">
            <a:solidFill>
              <a:schemeClr val="tx1"/>
            </a:solidFill>
            <a:prstDash val="solid"/>
            <a:headEnd type="none" w="med" len="med"/>
            <a:tailEnd type="none" w="med" len="med"/>
          </a:ln>
        </p:spPr>
      </p:cxnSp>
      <p:sp>
        <p:nvSpPr>
          <p:cNvPr id="15381" name="AutoShape 19"/>
          <p:cNvSpPr>
            <a:spLocks noChangeAspect="1"/>
          </p:cNvSpPr>
          <p:nvPr/>
        </p:nvSpPr>
        <p:spPr>
          <a:xfrm>
            <a:off x="6838950" y="5570538"/>
            <a:ext cx="1044575"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2.3 Bank</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Robbery</a:t>
            </a:r>
          </a:p>
        </p:txBody>
      </p:sp>
      <p:cxnSp>
        <p:nvCxnSpPr>
          <p:cNvPr id="15382" name="AutoShape 20"/>
          <p:cNvCxnSpPr>
            <a:stCxn id="15369" idx="2"/>
            <a:endCxn id="15381" idx="0"/>
          </p:cNvCxnSpPr>
          <p:nvPr/>
        </p:nvCxnSpPr>
        <p:spPr>
          <a:xfrm>
            <a:off x="5986463" y="5194300"/>
            <a:ext cx="1374775" cy="366713"/>
          </a:xfrm>
          <a:prstGeom prst="straightConnector1">
            <a:avLst/>
          </a:prstGeom>
          <a:ln w="19050" cap="flat" cmpd="sng">
            <a:solidFill>
              <a:schemeClr val="tx1"/>
            </a:solidFill>
            <a:prstDash val="solid"/>
            <a:headEnd type="none" w="med" len="med"/>
            <a:tailEnd type="none" w="med" len="med"/>
          </a:ln>
        </p:spPr>
      </p:cxnSp>
      <p:sp>
        <p:nvSpPr>
          <p:cNvPr id="15383" name="Text Box 21"/>
          <p:cNvSpPr txBox="1"/>
          <p:nvPr/>
        </p:nvSpPr>
        <p:spPr>
          <a:xfrm>
            <a:off x="3581400" y="3657600"/>
            <a:ext cx="3222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1</a:t>
            </a:r>
          </a:p>
        </p:txBody>
      </p:sp>
      <p:sp>
        <p:nvSpPr>
          <p:cNvPr id="15384" name="Text Box 22"/>
          <p:cNvSpPr txBox="1"/>
          <p:nvPr/>
        </p:nvSpPr>
        <p:spPr>
          <a:xfrm>
            <a:off x="1871663" y="4470400"/>
            <a:ext cx="296862"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2</a:t>
            </a:r>
          </a:p>
        </p:txBody>
      </p:sp>
      <p:sp>
        <p:nvSpPr>
          <p:cNvPr id="15385" name="Text Box 23"/>
          <p:cNvSpPr txBox="1"/>
          <p:nvPr/>
        </p:nvSpPr>
        <p:spPr>
          <a:xfrm>
            <a:off x="1125538" y="53467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3</a:t>
            </a:r>
          </a:p>
        </p:txBody>
      </p:sp>
      <p:sp>
        <p:nvSpPr>
          <p:cNvPr id="15386" name="Text Box 24"/>
          <p:cNvSpPr txBox="1"/>
          <p:nvPr/>
        </p:nvSpPr>
        <p:spPr>
          <a:xfrm>
            <a:off x="5135563" y="44704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5</a:t>
            </a:r>
          </a:p>
        </p:txBody>
      </p:sp>
      <p:sp>
        <p:nvSpPr>
          <p:cNvPr id="15387" name="Text Box 25"/>
          <p:cNvSpPr txBox="1"/>
          <p:nvPr/>
        </p:nvSpPr>
        <p:spPr>
          <a:xfrm>
            <a:off x="2725738" y="53467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4</a:t>
            </a:r>
          </a:p>
        </p:txBody>
      </p:sp>
      <p:sp>
        <p:nvSpPr>
          <p:cNvPr id="15388" name="Text Box 26"/>
          <p:cNvSpPr txBox="1"/>
          <p:nvPr/>
        </p:nvSpPr>
        <p:spPr>
          <a:xfrm>
            <a:off x="4030663" y="521335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6</a:t>
            </a:r>
          </a:p>
        </p:txBody>
      </p:sp>
      <p:sp>
        <p:nvSpPr>
          <p:cNvPr id="15389" name="Text Box 27"/>
          <p:cNvSpPr txBox="1"/>
          <p:nvPr/>
        </p:nvSpPr>
        <p:spPr>
          <a:xfrm>
            <a:off x="5630863" y="521335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7</a:t>
            </a:r>
          </a:p>
        </p:txBody>
      </p:sp>
      <p:sp>
        <p:nvSpPr>
          <p:cNvPr id="15390" name="Text Box 28"/>
          <p:cNvSpPr txBox="1"/>
          <p:nvPr/>
        </p:nvSpPr>
        <p:spPr>
          <a:xfrm>
            <a:off x="7231063" y="521335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8</a:t>
            </a:r>
          </a:p>
        </p:txBody>
      </p:sp>
      <p:sp>
        <p:nvSpPr>
          <p:cNvPr id="15391" name="Text Box 29"/>
          <p:cNvSpPr txBox="1"/>
          <p:nvPr/>
        </p:nvSpPr>
        <p:spPr>
          <a:xfrm>
            <a:off x="8031163" y="44704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9</a:t>
            </a:r>
          </a:p>
        </p:txBody>
      </p:sp>
      <p:sp>
        <p:nvSpPr>
          <p:cNvPr id="15392" name="Text Box 30"/>
          <p:cNvSpPr txBox="1"/>
          <p:nvPr/>
        </p:nvSpPr>
        <p:spPr>
          <a:xfrm>
            <a:off x="5181600" y="1676400"/>
            <a:ext cx="3352800" cy="1635125"/>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buClr>
                <a:schemeClr val="hlink"/>
              </a:buClr>
              <a:buSzPct val="110000"/>
              <a:buFont typeface="Wingdings" panose="05000000000000000000" pitchFamily="2" charset="2"/>
              <a:buNone/>
            </a:pPr>
            <a:r>
              <a:rPr lang="en-US" altLang="en-US" sz="2400" b="1" dirty="0">
                <a:solidFill>
                  <a:srgbClr val="000000"/>
                </a:solidFill>
                <a:latin typeface="Times New Roman" panose="02020603050405020304" pitchFamily="18" charset="0"/>
              </a:rPr>
              <a:t>Algorithm</a:t>
            </a:r>
            <a:r>
              <a:rPr lang="en-US" altLang="en-US" sz="2400" dirty="0">
                <a:latin typeface="Times New Roman" panose="02020603050405020304" pitchFamily="18" charset="0"/>
              </a:rPr>
              <a:t> </a:t>
            </a:r>
            <a:r>
              <a:rPr lang="en-US" altLang="en-US" sz="2400" b="1" i="1" dirty="0">
                <a:solidFill>
                  <a:schemeClr val="tx2"/>
                </a:solidFill>
                <a:latin typeface="Times New Roman" panose="02020603050405020304" pitchFamily="18" charset="0"/>
              </a:rPr>
              <a:t>preOrder</a:t>
            </a:r>
            <a:r>
              <a:rPr lang="en-US" altLang="en-US" sz="2400" dirty="0">
                <a:solidFill>
                  <a:schemeClr val="tx2"/>
                </a:solidFill>
                <a:latin typeface="Times New Roman" panose="02020603050405020304" pitchFamily="18" charset="0"/>
              </a:rPr>
              <a:t>(</a:t>
            </a:r>
            <a:r>
              <a:rPr lang="en-US" altLang="en-US" sz="2400" b="1" i="1" dirty="0">
                <a:solidFill>
                  <a:schemeClr val="tx2"/>
                </a:solidFill>
                <a:latin typeface="Times New Roman" panose="02020603050405020304" pitchFamily="18" charset="0"/>
              </a:rPr>
              <a:t>v</a:t>
            </a:r>
            <a:r>
              <a:rPr lang="en-US" altLang="en-US" sz="2400" dirty="0">
                <a:solidFill>
                  <a:schemeClr val="tx2"/>
                </a:solidFill>
                <a:latin typeface="Times New Roman" panose="02020603050405020304" pitchFamily="18" charset="0"/>
              </a:rPr>
              <a:t>)</a:t>
            </a:r>
            <a:endParaRPr lang="en-US" altLang="en-US" sz="2400" dirty="0">
              <a:latin typeface="Times New Roman" panose="02020603050405020304" pitchFamily="18" charset="0"/>
            </a:endParaRPr>
          </a:p>
          <a:p>
            <a:pPr marL="457200" lvl="1" indent="0" eaLnBrk="1" hangingPunct="1">
              <a:lnSpc>
                <a:spcPct val="90000"/>
              </a:lnSpc>
              <a:buClr>
                <a:schemeClr val="tx1"/>
              </a:buClr>
              <a:buSzPct val="60000"/>
              <a:buFont typeface="Wingdings" panose="05000000000000000000" pitchFamily="2" charset="2"/>
              <a:buNone/>
            </a:pPr>
            <a:r>
              <a:rPr lang="en-US" altLang="en-US" sz="2400" b="1" i="1" dirty="0">
                <a:solidFill>
                  <a:schemeClr val="accent2"/>
                </a:solidFill>
                <a:latin typeface="Times New Roman" panose="02020603050405020304" pitchFamily="18" charset="0"/>
              </a:rPr>
              <a:t>visit</a:t>
            </a:r>
            <a:r>
              <a:rPr lang="en-US" altLang="en-US" sz="2400" dirty="0">
                <a:solidFill>
                  <a:schemeClr val="accent2"/>
                </a:solidFill>
                <a:latin typeface="Times New Roman" panose="02020603050405020304" pitchFamily="18" charset="0"/>
              </a:rPr>
              <a:t>(</a:t>
            </a:r>
            <a:r>
              <a:rPr lang="en-US" altLang="en-US" sz="2400" b="1" i="1" dirty="0">
                <a:solidFill>
                  <a:schemeClr val="accent2"/>
                </a:solidFill>
                <a:latin typeface="Times New Roman" panose="02020603050405020304" pitchFamily="18" charset="0"/>
              </a:rPr>
              <a:t>v</a:t>
            </a:r>
            <a:r>
              <a:rPr lang="en-US" altLang="en-US" sz="2400" dirty="0">
                <a:solidFill>
                  <a:schemeClr val="accent2"/>
                </a:solidFill>
                <a:latin typeface="Times New Roman" panose="02020603050405020304" pitchFamily="18" charset="0"/>
              </a:rPr>
              <a:t>)</a:t>
            </a:r>
            <a:endParaRPr lang="en-US" altLang="en-US" sz="2400" b="1" i="1" dirty="0">
              <a:solidFill>
                <a:schemeClr val="accent2"/>
              </a:solidFill>
              <a:latin typeface="Times New Roman" panose="02020603050405020304" pitchFamily="18" charset="0"/>
            </a:endParaRPr>
          </a:p>
          <a:p>
            <a:pPr marL="457200" lvl="1" indent="0" eaLnBrk="1" hangingPunct="1">
              <a:lnSpc>
                <a:spcPct val="90000"/>
              </a:lnSpc>
              <a:buClr>
                <a:schemeClr val="tx1"/>
              </a:buClr>
              <a:buSzPct val="60000"/>
              <a:buFont typeface="Wingdings" panose="05000000000000000000" pitchFamily="2" charset="2"/>
              <a:buNone/>
            </a:pPr>
            <a:r>
              <a:rPr lang="en-US" altLang="en-US" sz="2400" b="1" dirty="0">
                <a:solidFill>
                  <a:srgbClr val="000000"/>
                </a:solidFill>
                <a:latin typeface="Times New Roman" panose="02020603050405020304" pitchFamily="18" charset="0"/>
              </a:rPr>
              <a:t>for</a:t>
            </a:r>
            <a:r>
              <a:rPr lang="en-US" altLang="en-US" sz="2400" dirty="0">
                <a:solidFill>
                  <a:srgbClr val="000000"/>
                </a:solidFill>
                <a:latin typeface="Times New Roman" panose="02020603050405020304" pitchFamily="18" charset="0"/>
              </a:rPr>
              <a:t> </a:t>
            </a:r>
            <a:r>
              <a:rPr lang="en-US" altLang="en-US" sz="2400" b="1" dirty="0">
                <a:solidFill>
                  <a:srgbClr val="000000"/>
                </a:solidFill>
                <a:latin typeface="Times New Roman" panose="02020603050405020304" pitchFamily="18" charset="0"/>
              </a:rPr>
              <a:t>each</a:t>
            </a:r>
            <a:r>
              <a:rPr lang="en-US" altLang="en-US" sz="2400" dirty="0">
                <a:latin typeface="Times New Roman" panose="02020603050405020304" pitchFamily="18" charset="0"/>
              </a:rPr>
              <a:t> </a:t>
            </a:r>
            <a:r>
              <a:rPr lang="en-US" altLang="en-US" sz="2400" dirty="0">
                <a:solidFill>
                  <a:schemeClr val="accent2"/>
                </a:solidFill>
                <a:latin typeface="Times New Roman" panose="02020603050405020304" pitchFamily="18" charset="0"/>
              </a:rPr>
              <a:t>child </a:t>
            </a:r>
            <a:r>
              <a:rPr lang="en-US" altLang="en-US" sz="2400" b="1" i="1" dirty="0">
                <a:solidFill>
                  <a:schemeClr val="accent2"/>
                </a:solidFill>
                <a:latin typeface="Times New Roman" panose="02020603050405020304" pitchFamily="18" charset="0"/>
              </a:rPr>
              <a:t>w</a:t>
            </a:r>
            <a:r>
              <a:rPr lang="en-US" altLang="en-US" sz="2400" dirty="0">
                <a:solidFill>
                  <a:schemeClr val="accent2"/>
                </a:solidFill>
                <a:latin typeface="Times New Roman" panose="02020603050405020304" pitchFamily="18" charset="0"/>
              </a:rPr>
              <a:t> of </a:t>
            </a:r>
            <a:r>
              <a:rPr lang="en-US" altLang="en-US" sz="2400" b="1" i="1" dirty="0">
                <a:solidFill>
                  <a:schemeClr val="accent2"/>
                </a:solidFill>
                <a:latin typeface="Times New Roman" panose="02020603050405020304" pitchFamily="18" charset="0"/>
              </a:rPr>
              <a:t>v</a:t>
            </a:r>
          </a:p>
          <a:p>
            <a:pPr marL="457200" lvl="1" indent="0" eaLnBrk="1" hangingPunct="1">
              <a:lnSpc>
                <a:spcPct val="90000"/>
              </a:lnSpc>
              <a:buClr>
                <a:schemeClr val="tx1"/>
              </a:buClr>
              <a:buSzPct val="60000"/>
              <a:buFont typeface="Wingdings" panose="05000000000000000000" pitchFamily="2" charset="2"/>
              <a:buNone/>
            </a:pPr>
            <a:r>
              <a:rPr lang="en-US" altLang="en-US" sz="2400" b="1" i="1" dirty="0">
                <a:solidFill>
                  <a:schemeClr val="accent2"/>
                </a:solidFill>
                <a:latin typeface="Times New Roman" panose="02020603050405020304" pitchFamily="18" charset="0"/>
              </a:rPr>
              <a:t>	preOrder</a:t>
            </a:r>
            <a:r>
              <a:rPr lang="en-US" altLang="en-US" sz="2400" dirty="0">
                <a:solidFill>
                  <a:schemeClr val="accent2"/>
                </a:solidFill>
                <a:latin typeface="Times New Roman" panose="02020603050405020304" pitchFamily="18" charset="0"/>
              </a:rPr>
              <a:t> (</a:t>
            </a:r>
            <a:r>
              <a:rPr lang="en-US" altLang="en-US" sz="2400" b="1" i="1" dirty="0">
                <a:solidFill>
                  <a:schemeClr val="accent2"/>
                </a:solidFill>
                <a:latin typeface="Times New Roman" panose="02020603050405020304" pitchFamily="18" charset="0"/>
              </a:rPr>
              <a:t>w</a:t>
            </a:r>
            <a:r>
              <a:rPr lang="en-US" altLang="en-US" sz="2400" dirty="0">
                <a:solidFill>
                  <a:schemeClr val="accent2"/>
                </a:solidFill>
                <a:latin typeface="Times New Roman" panose="02020603050405020304" pitchFamily="18" charset="0"/>
              </a:rPr>
              <a:t>)</a:t>
            </a:r>
          </a:p>
        </p:txBody>
      </p:sp>
      <p:sp>
        <p:nvSpPr>
          <p:cNvPr id="15393" name="Text Box 33"/>
          <p:cNvSpPr txBox="1"/>
          <p:nvPr/>
        </p:nvSpPr>
        <p:spPr>
          <a:xfrm>
            <a:off x="1447800" y="209550"/>
            <a:ext cx="8077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800" b="1" dirty="0">
                <a:solidFill>
                  <a:schemeClr val="tx2"/>
                </a:solidFill>
                <a:latin typeface="Arial" panose="020B0604020202020204" pitchFamily="34" charset="0"/>
              </a:rPr>
              <a:t>Pre/In/Post-order Traversals of General Tree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Footer Placeholder 4"/>
          <p:cNvSpPr txBox="1">
            <a:spLocks noGrp="1"/>
          </p:cNvSpPr>
          <p:nvPr/>
        </p:nvSpPr>
        <p:spPr>
          <a:xfrm>
            <a:off x="2895600" y="6356350"/>
            <a:ext cx="33528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6388" name="Rectangle 2"/>
          <p:cNvSpPr>
            <a:spLocks noGrp="1"/>
          </p:cNvSpPr>
          <p:nvPr>
            <p:ph type="title"/>
          </p:nvPr>
        </p:nvSpPr>
        <p:spPr>
          <a:xfrm>
            <a:off x="381000" y="762000"/>
            <a:ext cx="8077200" cy="701675"/>
          </a:xfrm>
        </p:spPr>
        <p:txBody>
          <a:bodyPr vert="horz" wrap="square" lIns="91440" tIns="45720" rIns="91440" bIns="45720" anchor="ctr" anchorCtr="0">
            <a:spAutoFit/>
          </a:bodyPr>
          <a:lstStyle/>
          <a:p>
            <a:r>
              <a:rPr lang="en-US" altLang="en-US" sz="4000" b="1" dirty="0">
                <a:solidFill>
                  <a:srgbClr val="CC3300"/>
                </a:solidFill>
                <a:cs typeface="Arial" panose="020B0604020202020204" pitchFamily="34" charset="0"/>
              </a:rPr>
              <a:t>In-order Traversal of a tree</a:t>
            </a:r>
            <a:endParaRPr lang="en-US" altLang="en-US" sz="4000" b="1" dirty="0">
              <a:solidFill>
                <a:srgbClr val="CC3300"/>
              </a:solidFill>
              <a:ea typeface="Arial" panose="020B0604020202020204" pitchFamily="34" charset="0"/>
            </a:endParaRPr>
          </a:p>
        </p:txBody>
      </p:sp>
      <p:sp>
        <p:nvSpPr>
          <p:cNvPr id="16389" name="Rectangle 3"/>
          <p:cNvSpPr>
            <a:spLocks noGrp="1"/>
          </p:cNvSpPr>
          <p:nvPr>
            <p:ph type="body"/>
          </p:nvPr>
        </p:nvSpPr>
        <p:spPr>
          <a:xfrm>
            <a:off x="85725" y="1585913"/>
            <a:ext cx="3495675" cy="2351087"/>
          </a:xfrm>
        </p:spPr>
        <p:txBody>
          <a:bodyPr vert="horz" wrap="square" lIns="91440" tIns="45720" rIns="91440" bIns="45720" anchor="t" anchorCtr="0"/>
          <a:lstStyle/>
          <a:p>
            <a:pPr algn="just">
              <a:lnSpc>
                <a:spcPct val="80000"/>
              </a:lnSpc>
            </a:pPr>
            <a:r>
              <a:rPr lang="en-US" altLang="en-US" sz="2000" dirty="0">
                <a:cs typeface="Arial" panose="020B0604020202020204" pitchFamily="34" charset="0"/>
              </a:rPr>
              <a:t>In a in-order traversal, the first child of node is traversed, then visit node, finally all other children of node are traversed </a:t>
            </a:r>
          </a:p>
          <a:p>
            <a:pPr algn="just">
              <a:lnSpc>
                <a:spcPct val="80000"/>
              </a:lnSpc>
            </a:pPr>
            <a:r>
              <a:rPr lang="en-US" altLang="en-US" sz="2000" b="1" dirty="0">
                <a:cs typeface="Arial" panose="020B0604020202020204" pitchFamily="34" charset="0"/>
              </a:rPr>
              <a:t>Application: </a:t>
            </a:r>
            <a:r>
              <a:rPr lang="en-US" altLang="en-US" sz="2000" dirty="0">
                <a:cs typeface="Arial" panose="020B0604020202020204" pitchFamily="34" charset="0"/>
              </a:rPr>
              <a:t>print a structured document</a:t>
            </a:r>
            <a:endParaRPr lang="en-US" altLang="en-US" sz="2000" dirty="0">
              <a:ea typeface="Arial" panose="020B0604020202020204" pitchFamily="34" charset="0"/>
            </a:endParaRPr>
          </a:p>
        </p:txBody>
      </p:sp>
      <p:sp>
        <p:nvSpPr>
          <p:cNvPr id="16390" name="AutoShape 4"/>
          <p:cNvSpPr>
            <a:spLocks noChangeAspect="1"/>
          </p:cNvSpPr>
          <p:nvPr/>
        </p:nvSpPr>
        <p:spPr>
          <a:xfrm>
            <a:off x="3960813" y="3886200"/>
            <a:ext cx="1865312"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Make Money Fast!</a:t>
            </a:r>
          </a:p>
        </p:txBody>
      </p:sp>
      <p:sp>
        <p:nvSpPr>
          <p:cNvPr id="16391" name="AutoShape 5"/>
          <p:cNvSpPr>
            <a:spLocks noChangeAspect="1"/>
          </p:cNvSpPr>
          <p:nvPr/>
        </p:nvSpPr>
        <p:spPr>
          <a:xfrm>
            <a:off x="1166813" y="4819650"/>
            <a:ext cx="1493837"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buNone/>
            </a:pPr>
            <a:r>
              <a:rPr lang="en-US" altLang="en-US" sz="1600" dirty="0">
                <a:solidFill>
                  <a:srgbClr val="FFFF00"/>
                </a:solidFill>
                <a:latin typeface="Tahoma" panose="020B0604030504040204" pitchFamily="34" charset="0"/>
              </a:rPr>
              <a:t>1. Motivations</a:t>
            </a:r>
          </a:p>
        </p:txBody>
      </p:sp>
      <p:sp>
        <p:nvSpPr>
          <p:cNvPr id="16392" name="AutoShape 6"/>
          <p:cNvSpPr>
            <a:spLocks noChangeAspect="1"/>
          </p:cNvSpPr>
          <p:nvPr/>
        </p:nvSpPr>
        <p:spPr>
          <a:xfrm>
            <a:off x="7543800" y="4800600"/>
            <a:ext cx="1223963"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References</a:t>
            </a:r>
          </a:p>
        </p:txBody>
      </p:sp>
      <p:sp>
        <p:nvSpPr>
          <p:cNvPr id="16393" name="AutoShape 7"/>
          <p:cNvSpPr>
            <a:spLocks noChangeAspect="1"/>
          </p:cNvSpPr>
          <p:nvPr/>
        </p:nvSpPr>
        <p:spPr>
          <a:xfrm>
            <a:off x="5368925" y="4800600"/>
            <a:ext cx="1233488"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 Methods</a:t>
            </a:r>
          </a:p>
        </p:txBody>
      </p:sp>
      <p:sp>
        <p:nvSpPr>
          <p:cNvPr id="16394" name="AutoShape 8"/>
          <p:cNvSpPr>
            <a:spLocks noChangeAspect="1"/>
          </p:cNvSpPr>
          <p:nvPr/>
        </p:nvSpPr>
        <p:spPr>
          <a:xfrm>
            <a:off x="3886200" y="5572125"/>
            <a:ext cx="1092200"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2.1 Stock</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Fraud</a:t>
            </a:r>
          </a:p>
        </p:txBody>
      </p:sp>
      <p:sp>
        <p:nvSpPr>
          <p:cNvPr id="16395" name="AutoShape 9"/>
          <p:cNvSpPr>
            <a:spLocks noChangeAspect="1"/>
          </p:cNvSpPr>
          <p:nvPr/>
        </p:nvSpPr>
        <p:spPr>
          <a:xfrm>
            <a:off x="5451475" y="5572125"/>
            <a:ext cx="1077913"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2.2 Ponzi</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Scheme</a:t>
            </a:r>
          </a:p>
        </p:txBody>
      </p:sp>
      <p:sp>
        <p:nvSpPr>
          <p:cNvPr id="16396" name="AutoShape 10"/>
          <p:cNvSpPr>
            <a:spLocks noChangeAspect="1"/>
          </p:cNvSpPr>
          <p:nvPr/>
        </p:nvSpPr>
        <p:spPr>
          <a:xfrm>
            <a:off x="762000" y="5707063"/>
            <a:ext cx="1119188"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buNone/>
            </a:pPr>
            <a:r>
              <a:rPr lang="en-US" altLang="en-US" sz="1600" dirty="0">
                <a:solidFill>
                  <a:srgbClr val="FFFF00"/>
                </a:solidFill>
                <a:latin typeface="Tahoma" panose="020B0604030504040204" pitchFamily="34" charset="0"/>
              </a:rPr>
              <a:t>1.1 Greed</a:t>
            </a:r>
          </a:p>
        </p:txBody>
      </p:sp>
      <p:sp>
        <p:nvSpPr>
          <p:cNvPr id="16397" name="AutoShape 11"/>
          <p:cNvSpPr>
            <a:spLocks noChangeAspect="1"/>
          </p:cNvSpPr>
          <p:nvPr/>
        </p:nvSpPr>
        <p:spPr>
          <a:xfrm>
            <a:off x="2266950" y="5707063"/>
            <a:ext cx="1184275"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1.2 Avidity</a:t>
            </a:r>
          </a:p>
        </p:txBody>
      </p:sp>
      <p:cxnSp>
        <p:nvCxnSpPr>
          <p:cNvPr id="16398" name="AutoShape 12"/>
          <p:cNvCxnSpPr>
            <a:stCxn id="16390" idx="2"/>
            <a:endCxn id="16391" idx="0"/>
          </p:cNvCxnSpPr>
          <p:nvPr/>
        </p:nvCxnSpPr>
        <p:spPr>
          <a:xfrm flipH="1">
            <a:off x="1914525" y="4270375"/>
            <a:ext cx="2979738" cy="549275"/>
          </a:xfrm>
          <a:prstGeom prst="straightConnector1">
            <a:avLst/>
          </a:prstGeom>
          <a:ln w="19050" cap="flat" cmpd="sng">
            <a:solidFill>
              <a:schemeClr val="tx1"/>
            </a:solidFill>
            <a:prstDash val="solid"/>
            <a:headEnd type="none" w="med" len="med"/>
            <a:tailEnd type="none" w="med" len="med"/>
          </a:ln>
        </p:spPr>
      </p:cxnSp>
      <p:cxnSp>
        <p:nvCxnSpPr>
          <p:cNvPr id="16399" name="AutoShape 13"/>
          <p:cNvCxnSpPr>
            <a:stCxn id="16390" idx="2"/>
            <a:endCxn id="16393" idx="0"/>
          </p:cNvCxnSpPr>
          <p:nvPr/>
        </p:nvCxnSpPr>
        <p:spPr>
          <a:xfrm>
            <a:off x="4894263" y="4279900"/>
            <a:ext cx="1092200" cy="511175"/>
          </a:xfrm>
          <a:prstGeom prst="straightConnector1">
            <a:avLst/>
          </a:prstGeom>
          <a:ln w="19050" cap="flat" cmpd="sng">
            <a:solidFill>
              <a:schemeClr val="tx1"/>
            </a:solidFill>
            <a:prstDash val="solid"/>
            <a:headEnd type="none" w="med" len="med"/>
            <a:tailEnd type="none" w="med" len="med"/>
          </a:ln>
        </p:spPr>
      </p:cxnSp>
      <p:cxnSp>
        <p:nvCxnSpPr>
          <p:cNvPr id="16400" name="AutoShape 14"/>
          <p:cNvCxnSpPr>
            <a:stCxn id="16390" idx="2"/>
            <a:endCxn id="16392" idx="0"/>
          </p:cNvCxnSpPr>
          <p:nvPr/>
        </p:nvCxnSpPr>
        <p:spPr>
          <a:xfrm>
            <a:off x="4894263" y="4279900"/>
            <a:ext cx="3262312" cy="511175"/>
          </a:xfrm>
          <a:prstGeom prst="straightConnector1">
            <a:avLst/>
          </a:prstGeom>
          <a:ln w="19050" cap="flat" cmpd="sng">
            <a:solidFill>
              <a:schemeClr val="tx1"/>
            </a:solidFill>
            <a:prstDash val="solid"/>
            <a:headEnd type="none" w="med" len="med"/>
            <a:tailEnd type="none" w="med" len="med"/>
          </a:ln>
        </p:spPr>
      </p:cxnSp>
      <p:cxnSp>
        <p:nvCxnSpPr>
          <p:cNvPr id="16401" name="AutoShape 15"/>
          <p:cNvCxnSpPr>
            <a:stCxn id="16393" idx="2"/>
            <a:endCxn id="16395" idx="0"/>
          </p:cNvCxnSpPr>
          <p:nvPr/>
        </p:nvCxnSpPr>
        <p:spPr>
          <a:xfrm>
            <a:off x="5986463" y="5194300"/>
            <a:ext cx="4762" cy="368300"/>
          </a:xfrm>
          <a:prstGeom prst="straightConnector1">
            <a:avLst/>
          </a:prstGeom>
          <a:ln w="19050" cap="flat" cmpd="sng">
            <a:solidFill>
              <a:schemeClr val="tx1"/>
            </a:solidFill>
            <a:prstDash val="solid"/>
            <a:headEnd type="none" w="med" len="med"/>
            <a:tailEnd type="none" w="med" len="med"/>
          </a:ln>
        </p:spPr>
      </p:cxnSp>
      <p:cxnSp>
        <p:nvCxnSpPr>
          <p:cNvPr id="16402" name="AutoShape 16"/>
          <p:cNvCxnSpPr>
            <a:stCxn id="16393" idx="2"/>
            <a:endCxn id="16394" idx="0"/>
          </p:cNvCxnSpPr>
          <p:nvPr/>
        </p:nvCxnSpPr>
        <p:spPr>
          <a:xfrm flipH="1">
            <a:off x="4432300" y="5194300"/>
            <a:ext cx="1554163" cy="368300"/>
          </a:xfrm>
          <a:prstGeom prst="straightConnector1">
            <a:avLst/>
          </a:prstGeom>
          <a:ln w="19050" cap="flat" cmpd="sng">
            <a:solidFill>
              <a:schemeClr val="tx1"/>
            </a:solidFill>
            <a:prstDash val="solid"/>
            <a:headEnd type="none" w="med" len="med"/>
            <a:tailEnd type="none" w="med" len="med"/>
          </a:ln>
        </p:spPr>
      </p:cxnSp>
      <p:cxnSp>
        <p:nvCxnSpPr>
          <p:cNvPr id="16403" name="AutoShape 17"/>
          <p:cNvCxnSpPr>
            <a:stCxn id="16391" idx="2"/>
            <a:endCxn id="16397" idx="0"/>
          </p:cNvCxnSpPr>
          <p:nvPr/>
        </p:nvCxnSpPr>
        <p:spPr>
          <a:xfrm>
            <a:off x="1914525" y="5203825"/>
            <a:ext cx="944563" cy="503238"/>
          </a:xfrm>
          <a:prstGeom prst="straightConnector1">
            <a:avLst/>
          </a:prstGeom>
          <a:ln w="19050" cap="flat" cmpd="sng">
            <a:solidFill>
              <a:schemeClr val="tx1"/>
            </a:solidFill>
            <a:prstDash val="solid"/>
            <a:headEnd type="none" w="med" len="med"/>
            <a:tailEnd type="none" w="med" len="med"/>
          </a:ln>
        </p:spPr>
      </p:cxnSp>
      <p:cxnSp>
        <p:nvCxnSpPr>
          <p:cNvPr id="16404" name="AutoShape 18"/>
          <p:cNvCxnSpPr>
            <a:stCxn id="16391" idx="2"/>
            <a:endCxn id="16396" idx="0"/>
          </p:cNvCxnSpPr>
          <p:nvPr/>
        </p:nvCxnSpPr>
        <p:spPr>
          <a:xfrm flipH="1">
            <a:off x="1322388" y="5203825"/>
            <a:ext cx="592137" cy="503238"/>
          </a:xfrm>
          <a:prstGeom prst="straightConnector1">
            <a:avLst/>
          </a:prstGeom>
          <a:ln w="19050" cap="flat" cmpd="sng">
            <a:solidFill>
              <a:schemeClr val="tx1"/>
            </a:solidFill>
            <a:prstDash val="solid"/>
            <a:headEnd type="none" w="med" len="med"/>
            <a:tailEnd type="none" w="med" len="med"/>
          </a:ln>
        </p:spPr>
      </p:cxnSp>
      <p:sp>
        <p:nvSpPr>
          <p:cNvPr id="16405" name="AutoShape 19"/>
          <p:cNvSpPr>
            <a:spLocks noChangeAspect="1"/>
          </p:cNvSpPr>
          <p:nvPr/>
        </p:nvSpPr>
        <p:spPr>
          <a:xfrm>
            <a:off x="6838950" y="5570538"/>
            <a:ext cx="1044575"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2.3 Bank</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Robbery</a:t>
            </a:r>
          </a:p>
        </p:txBody>
      </p:sp>
      <p:cxnSp>
        <p:nvCxnSpPr>
          <p:cNvPr id="16406" name="AutoShape 20"/>
          <p:cNvCxnSpPr>
            <a:stCxn id="16393" idx="2"/>
            <a:endCxn id="16405" idx="0"/>
          </p:cNvCxnSpPr>
          <p:nvPr/>
        </p:nvCxnSpPr>
        <p:spPr>
          <a:xfrm>
            <a:off x="5986463" y="5194300"/>
            <a:ext cx="1374775" cy="366713"/>
          </a:xfrm>
          <a:prstGeom prst="straightConnector1">
            <a:avLst/>
          </a:prstGeom>
          <a:ln w="19050" cap="flat" cmpd="sng">
            <a:solidFill>
              <a:schemeClr val="tx1"/>
            </a:solidFill>
            <a:prstDash val="solid"/>
            <a:headEnd type="none" w="med" len="med"/>
            <a:tailEnd type="none" w="med" len="med"/>
          </a:ln>
        </p:spPr>
      </p:cxnSp>
      <p:sp>
        <p:nvSpPr>
          <p:cNvPr id="16407" name="Text Box 21"/>
          <p:cNvSpPr txBox="1"/>
          <p:nvPr/>
        </p:nvSpPr>
        <p:spPr>
          <a:xfrm>
            <a:off x="3579813" y="3657600"/>
            <a:ext cx="325437"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4</a:t>
            </a:r>
          </a:p>
        </p:txBody>
      </p:sp>
      <p:sp>
        <p:nvSpPr>
          <p:cNvPr id="16408" name="Text Box 22"/>
          <p:cNvSpPr txBox="1"/>
          <p:nvPr/>
        </p:nvSpPr>
        <p:spPr>
          <a:xfrm>
            <a:off x="1871663" y="4470400"/>
            <a:ext cx="296862" cy="3381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2</a:t>
            </a:r>
          </a:p>
        </p:txBody>
      </p:sp>
      <p:sp>
        <p:nvSpPr>
          <p:cNvPr id="16409" name="Text Box 23"/>
          <p:cNvSpPr txBox="1"/>
          <p:nvPr/>
        </p:nvSpPr>
        <p:spPr>
          <a:xfrm>
            <a:off x="1125538" y="53467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1</a:t>
            </a:r>
          </a:p>
        </p:txBody>
      </p:sp>
      <p:sp>
        <p:nvSpPr>
          <p:cNvPr id="16410" name="Text Box 24"/>
          <p:cNvSpPr txBox="1"/>
          <p:nvPr/>
        </p:nvSpPr>
        <p:spPr>
          <a:xfrm>
            <a:off x="5133975" y="447040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6</a:t>
            </a:r>
          </a:p>
        </p:txBody>
      </p:sp>
      <p:sp>
        <p:nvSpPr>
          <p:cNvPr id="16411" name="Text Box 25"/>
          <p:cNvSpPr txBox="1"/>
          <p:nvPr/>
        </p:nvSpPr>
        <p:spPr>
          <a:xfrm>
            <a:off x="2724150" y="534670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3</a:t>
            </a:r>
          </a:p>
        </p:txBody>
      </p:sp>
      <p:sp>
        <p:nvSpPr>
          <p:cNvPr id="16412" name="Text Box 26"/>
          <p:cNvSpPr txBox="1"/>
          <p:nvPr/>
        </p:nvSpPr>
        <p:spPr>
          <a:xfrm>
            <a:off x="4029075" y="5213350"/>
            <a:ext cx="32543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5</a:t>
            </a:r>
          </a:p>
        </p:txBody>
      </p:sp>
      <p:sp>
        <p:nvSpPr>
          <p:cNvPr id="16413" name="Text Box 27"/>
          <p:cNvSpPr txBox="1"/>
          <p:nvPr/>
        </p:nvSpPr>
        <p:spPr>
          <a:xfrm>
            <a:off x="5630863" y="521335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7</a:t>
            </a:r>
          </a:p>
        </p:txBody>
      </p:sp>
      <p:sp>
        <p:nvSpPr>
          <p:cNvPr id="16414" name="Text Box 28"/>
          <p:cNvSpPr txBox="1"/>
          <p:nvPr/>
        </p:nvSpPr>
        <p:spPr>
          <a:xfrm>
            <a:off x="7231063" y="521335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8</a:t>
            </a:r>
          </a:p>
        </p:txBody>
      </p:sp>
      <p:sp>
        <p:nvSpPr>
          <p:cNvPr id="16415" name="Text Box 29"/>
          <p:cNvSpPr txBox="1"/>
          <p:nvPr/>
        </p:nvSpPr>
        <p:spPr>
          <a:xfrm>
            <a:off x="8031163" y="44704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9</a:t>
            </a:r>
          </a:p>
        </p:txBody>
      </p:sp>
      <p:sp>
        <p:nvSpPr>
          <p:cNvPr id="16416" name="Text Box 30"/>
          <p:cNvSpPr txBox="1"/>
          <p:nvPr/>
        </p:nvSpPr>
        <p:spPr>
          <a:xfrm>
            <a:off x="3954463" y="1593850"/>
            <a:ext cx="5006975" cy="1724025"/>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buClr>
                <a:schemeClr val="hlink"/>
              </a:buClr>
              <a:buSzPct val="110000"/>
              <a:buFont typeface="Wingdings" panose="05000000000000000000" pitchFamily="2" charset="2"/>
              <a:buNone/>
            </a:pPr>
            <a:r>
              <a:rPr lang="en-US" altLang="en-US" sz="2000" b="1" dirty="0">
                <a:solidFill>
                  <a:srgbClr val="000000"/>
                </a:solidFill>
                <a:latin typeface="Times New Roman" panose="02020603050405020304" pitchFamily="18" charset="0"/>
              </a:rPr>
              <a:t>Algorithm</a:t>
            </a:r>
            <a:r>
              <a:rPr lang="en-US" altLang="en-US" sz="2000" dirty="0">
                <a:latin typeface="Times New Roman" panose="02020603050405020304" pitchFamily="18" charset="0"/>
              </a:rPr>
              <a:t> </a:t>
            </a:r>
            <a:r>
              <a:rPr lang="en-US" altLang="en-US" sz="2000" i="1" dirty="0">
                <a:solidFill>
                  <a:schemeClr val="tx2"/>
                </a:solidFill>
                <a:latin typeface="Times New Roman" panose="02020603050405020304" pitchFamily="18" charset="0"/>
              </a:rPr>
              <a:t>in</a:t>
            </a:r>
            <a:r>
              <a:rPr lang="en-US" altLang="en-US" sz="2000" b="1" i="1" dirty="0">
                <a:solidFill>
                  <a:schemeClr val="tx2"/>
                </a:solidFill>
                <a:latin typeface="Times New Roman" panose="02020603050405020304" pitchFamily="18" charset="0"/>
              </a:rPr>
              <a:t>Order</a:t>
            </a:r>
            <a:r>
              <a:rPr lang="en-US" altLang="en-US" sz="2000" dirty="0">
                <a:solidFill>
                  <a:schemeClr val="tx2"/>
                </a:solidFill>
                <a:latin typeface="Times New Roman" panose="02020603050405020304" pitchFamily="18" charset="0"/>
              </a:rPr>
              <a:t>(</a:t>
            </a:r>
            <a:r>
              <a:rPr lang="en-US" altLang="en-US" sz="2000" b="1" i="1" dirty="0">
                <a:solidFill>
                  <a:schemeClr val="tx2"/>
                </a:solidFill>
                <a:latin typeface="Times New Roman" panose="02020603050405020304" pitchFamily="18" charset="0"/>
              </a:rPr>
              <a:t>v</a:t>
            </a:r>
            <a:r>
              <a:rPr lang="en-US" altLang="en-US" sz="2000" dirty="0">
                <a:solidFill>
                  <a:schemeClr val="tx2"/>
                </a:solidFill>
                <a:latin typeface="Times New Roman" panose="02020603050405020304" pitchFamily="18" charset="0"/>
              </a:rPr>
              <a:t>)</a:t>
            </a:r>
            <a:endParaRPr lang="en-US" altLang="en-US" sz="2000" dirty="0">
              <a:latin typeface="Times New Roman" panose="02020603050405020304" pitchFamily="18" charset="0"/>
            </a:endParaRPr>
          </a:p>
          <a:p>
            <a:pPr marL="457200" lvl="1" indent="0" eaLnBrk="1" hangingPunct="1">
              <a:lnSpc>
                <a:spcPct val="90000"/>
              </a:lnSpc>
              <a:buClr>
                <a:schemeClr val="tx1"/>
              </a:buClr>
              <a:buSzPct val="60000"/>
              <a:buFont typeface="Wingdings" panose="05000000000000000000" pitchFamily="2" charset="2"/>
              <a:buNone/>
            </a:pPr>
            <a:r>
              <a:rPr lang="en-US" altLang="en-US" sz="2000" b="1" i="1" dirty="0">
                <a:solidFill>
                  <a:schemeClr val="accent2"/>
                </a:solidFill>
                <a:latin typeface="Times New Roman" panose="02020603050405020304" pitchFamily="18" charset="0"/>
              </a:rPr>
              <a:t>With u is the first child of v: inOrder</a:t>
            </a:r>
            <a:r>
              <a:rPr lang="en-US" altLang="en-US" sz="2000" dirty="0">
                <a:solidFill>
                  <a:schemeClr val="accent2"/>
                </a:solidFill>
                <a:latin typeface="Times New Roman" panose="02020603050405020304" pitchFamily="18" charset="0"/>
              </a:rPr>
              <a:t> (</a:t>
            </a:r>
            <a:r>
              <a:rPr lang="en-US" altLang="en-US" sz="2000" i="1" dirty="0">
                <a:solidFill>
                  <a:schemeClr val="accent2"/>
                </a:solidFill>
                <a:latin typeface="Times New Roman" panose="02020603050405020304" pitchFamily="18" charset="0"/>
              </a:rPr>
              <a:t>u</a:t>
            </a:r>
            <a:r>
              <a:rPr lang="en-US" altLang="en-US" sz="2000" dirty="0">
                <a:solidFill>
                  <a:schemeClr val="accent2"/>
                </a:solidFill>
                <a:latin typeface="Times New Roman" panose="02020603050405020304" pitchFamily="18" charset="0"/>
              </a:rPr>
              <a:t>)</a:t>
            </a:r>
            <a:endParaRPr lang="en-US" altLang="en-US" sz="2000" b="1" i="1" dirty="0">
              <a:solidFill>
                <a:schemeClr val="accent2"/>
              </a:solidFill>
              <a:latin typeface="Times New Roman" panose="02020603050405020304" pitchFamily="18" charset="0"/>
            </a:endParaRPr>
          </a:p>
          <a:p>
            <a:pPr marL="457200" lvl="1" indent="0" eaLnBrk="1" hangingPunct="1">
              <a:lnSpc>
                <a:spcPct val="90000"/>
              </a:lnSpc>
              <a:buClr>
                <a:schemeClr val="tx1"/>
              </a:buClr>
              <a:buSzPct val="60000"/>
              <a:buFont typeface="Wingdings" panose="05000000000000000000" pitchFamily="2" charset="2"/>
              <a:buNone/>
            </a:pPr>
            <a:r>
              <a:rPr lang="en-US" altLang="en-US" sz="2000" b="1" i="1" dirty="0">
                <a:solidFill>
                  <a:schemeClr val="accent2"/>
                </a:solidFill>
                <a:latin typeface="Times New Roman" panose="02020603050405020304" pitchFamily="18" charset="0"/>
              </a:rPr>
              <a:t>visit</a:t>
            </a:r>
            <a:r>
              <a:rPr lang="en-US" altLang="en-US" sz="2000" dirty="0">
                <a:solidFill>
                  <a:schemeClr val="accent2"/>
                </a:solidFill>
                <a:latin typeface="Times New Roman" panose="02020603050405020304" pitchFamily="18" charset="0"/>
              </a:rPr>
              <a:t>(</a:t>
            </a:r>
            <a:r>
              <a:rPr lang="en-US" altLang="en-US" sz="2000" b="1" i="1" dirty="0">
                <a:solidFill>
                  <a:schemeClr val="accent2"/>
                </a:solidFill>
                <a:latin typeface="Times New Roman" panose="02020603050405020304" pitchFamily="18" charset="0"/>
              </a:rPr>
              <a:t>v</a:t>
            </a:r>
            <a:r>
              <a:rPr lang="en-US" altLang="en-US" sz="2000" dirty="0">
                <a:solidFill>
                  <a:schemeClr val="accent2"/>
                </a:solidFill>
                <a:latin typeface="Times New Roman" panose="02020603050405020304" pitchFamily="18" charset="0"/>
              </a:rPr>
              <a:t>)</a:t>
            </a:r>
            <a:endParaRPr lang="en-US" altLang="en-US" sz="2000" b="1" i="1" dirty="0">
              <a:solidFill>
                <a:schemeClr val="accent2"/>
              </a:solidFill>
              <a:latin typeface="Times New Roman" panose="02020603050405020304" pitchFamily="18" charset="0"/>
            </a:endParaRPr>
          </a:p>
          <a:p>
            <a:pPr marL="457200" lvl="1" indent="0" eaLnBrk="1" hangingPunct="1">
              <a:lnSpc>
                <a:spcPct val="90000"/>
              </a:lnSpc>
              <a:buClr>
                <a:schemeClr val="tx1"/>
              </a:buClr>
              <a:buSzPct val="60000"/>
              <a:buFont typeface="Wingdings" panose="05000000000000000000" pitchFamily="2" charset="2"/>
              <a:buNone/>
            </a:pPr>
            <a:r>
              <a:rPr lang="en-US" altLang="en-US" sz="2000" b="1" dirty="0">
                <a:solidFill>
                  <a:srgbClr val="000000"/>
                </a:solidFill>
                <a:latin typeface="Times New Roman" panose="02020603050405020304" pitchFamily="18" charset="0"/>
              </a:rPr>
              <a:t>for</a:t>
            </a:r>
            <a:r>
              <a:rPr lang="en-US" altLang="en-US" sz="2000" dirty="0">
                <a:solidFill>
                  <a:srgbClr val="000000"/>
                </a:solidFill>
                <a:latin typeface="Times New Roman" panose="02020603050405020304" pitchFamily="18" charset="0"/>
              </a:rPr>
              <a:t> </a:t>
            </a:r>
            <a:r>
              <a:rPr lang="en-US" altLang="en-US" sz="2000" b="1" dirty="0">
                <a:solidFill>
                  <a:srgbClr val="000000"/>
                </a:solidFill>
                <a:latin typeface="Times New Roman" panose="02020603050405020304" pitchFamily="18" charset="0"/>
              </a:rPr>
              <a:t>each</a:t>
            </a:r>
            <a:r>
              <a:rPr lang="en-US" altLang="en-US" sz="2000" dirty="0">
                <a:latin typeface="Times New Roman" panose="02020603050405020304" pitchFamily="18" charset="0"/>
              </a:rPr>
              <a:t> </a:t>
            </a:r>
            <a:r>
              <a:rPr lang="en-US" altLang="en-US" sz="2000" dirty="0">
                <a:solidFill>
                  <a:schemeClr val="accent2"/>
                </a:solidFill>
                <a:latin typeface="Times New Roman" panose="02020603050405020304" pitchFamily="18" charset="0"/>
              </a:rPr>
              <a:t>child </a:t>
            </a:r>
            <a:r>
              <a:rPr lang="en-US" altLang="en-US" sz="2000" b="1" i="1" dirty="0">
                <a:solidFill>
                  <a:schemeClr val="accent2"/>
                </a:solidFill>
                <a:latin typeface="Times New Roman" panose="02020603050405020304" pitchFamily="18" charset="0"/>
              </a:rPr>
              <a:t>w</a:t>
            </a:r>
            <a:r>
              <a:rPr lang="en-US" altLang="en-US" sz="2000" dirty="0">
                <a:solidFill>
                  <a:schemeClr val="accent2"/>
                </a:solidFill>
                <a:latin typeface="Times New Roman" panose="02020603050405020304" pitchFamily="18" charset="0"/>
              </a:rPr>
              <a:t> of </a:t>
            </a:r>
            <a:r>
              <a:rPr lang="en-US" altLang="en-US" sz="2000" b="1" i="1" dirty="0">
                <a:solidFill>
                  <a:schemeClr val="accent2"/>
                </a:solidFill>
                <a:latin typeface="Times New Roman" panose="02020603050405020304" pitchFamily="18" charset="0"/>
              </a:rPr>
              <a:t>v</a:t>
            </a:r>
          </a:p>
          <a:p>
            <a:pPr marL="457200" lvl="1" indent="0" eaLnBrk="1" hangingPunct="1">
              <a:lnSpc>
                <a:spcPct val="90000"/>
              </a:lnSpc>
              <a:buClr>
                <a:schemeClr val="tx1"/>
              </a:buClr>
              <a:buSzPct val="60000"/>
              <a:buFont typeface="Wingdings" panose="05000000000000000000" pitchFamily="2" charset="2"/>
              <a:buNone/>
            </a:pPr>
            <a:r>
              <a:rPr lang="en-US" altLang="en-US" sz="2000" b="1" i="1" dirty="0">
                <a:solidFill>
                  <a:schemeClr val="accent2"/>
                </a:solidFill>
                <a:latin typeface="Times New Roman" panose="02020603050405020304" pitchFamily="18" charset="0"/>
              </a:rPr>
              <a:t>	inOrder</a:t>
            </a:r>
            <a:r>
              <a:rPr lang="en-US" altLang="en-US" sz="2000" dirty="0">
                <a:solidFill>
                  <a:schemeClr val="accent2"/>
                </a:solidFill>
                <a:latin typeface="Times New Roman" panose="02020603050405020304" pitchFamily="18" charset="0"/>
              </a:rPr>
              <a:t> (</a:t>
            </a:r>
            <a:r>
              <a:rPr lang="en-US" altLang="en-US" sz="2000" b="1" i="1" dirty="0">
                <a:solidFill>
                  <a:schemeClr val="accent2"/>
                </a:solidFill>
                <a:latin typeface="Times New Roman" panose="02020603050405020304" pitchFamily="18" charset="0"/>
              </a:rPr>
              <a:t>w</a:t>
            </a:r>
            <a:r>
              <a:rPr lang="en-US" altLang="en-US" sz="2000" dirty="0">
                <a:solidFill>
                  <a:schemeClr val="accent2"/>
                </a:solidFill>
                <a:latin typeface="Times New Roman" panose="02020603050405020304" pitchFamily="18" charset="0"/>
              </a:rPr>
              <a:t>)</a:t>
            </a:r>
          </a:p>
        </p:txBody>
      </p:sp>
      <p:sp>
        <p:nvSpPr>
          <p:cNvPr id="16417" name="Text Box 33"/>
          <p:cNvSpPr txBox="1"/>
          <p:nvPr/>
        </p:nvSpPr>
        <p:spPr>
          <a:xfrm>
            <a:off x="1447800" y="209550"/>
            <a:ext cx="8077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800" b="1" dirty="0">
                <a:solidFill>
                  <a:schemeClr val="tx2"/>
                </a:solidFill>
                <a:latin typeface="Arial" panose="020B0604020202020204" pitchFamily="34" charset="0"/>
              </a:rPr>
              <a:t>Pre/In/Post-order Traversals of General Tree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Footer Placeholder 4"/>
          <p:cNvSpPr txBox="1">
            <a:spLocks noGrp="1"/>
          </p:cNvSpPr>
          <p:nvPr/>
        </p:nvSpPr>
        <p:spPr>
          <a:xfrm>
            <a:off x="2895600" y="6356350"/>
            <a:ext cx="33528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7412" name="Rectangle 3"/>
          <p:cNvSpPr>
            <a:spLocks noGrp="1"/>
          </p:cNvSpPr>
          <p:nvPr>
            <p:ph type="body"/>
          </p:nvPr>
        </p:nvSpPr>
        <p:spPr>
          <a:xfrm>
            <a:off x="327025" y="1550988"/>
            <a:ext cx="4038600" cy="2133600"/>
          </a:xfrm>
        </p:spPr>
        <p:txBody>
          <a:bodyPr vert="horz" wrap="square" lIns="91440" tIns="45720" rIns="91440" bIns="45720" anchor="t" anchorCtr="0"/>
          <a:lstStyle/>
          <a:p>
            <a:pPr algn="just"/>
            <a:r>
              <a:rPr lang="en-US" altLang="en-US" sz="2000" dirty="0">
                <a:cs typeface="Arial" panose="020B0604020202020204" pitchFamily="34" charset="0"/>
              </a:rPr>
              <a:t>In a post-order traversal, a node is visited after its descendants</a:t>
            </a:r>
          </a:p>
          <a:p>
            <a:pPr algn="just"/>
            <a:r>
              <a:rPr lang="en-US" altLang="en-US" sz="2000" b="1" dirty="0">
                <a:cs typeface="Arial" panose="020B0604020202020204" pitchFamily="34" charset="0"/>
              </a:rPr>
              <a:t>Application: </a:t>
            </a:r>
            <a:r>
              <a:rPr lang="en-US" altLang="en-US" sz="2000" dirty="0">
                <a:cs typeface="Arial" panose="020B0604020202020204" pitchFamily="34" charset="0"/>
              </a:rPr>
              <a:t>compute space used by files in a directory and its subdirectories</a:t>
            </a:r>
            <a:endParaRPr lang="en-US" altLang="en-US" sz="2000" dirty="0">
              <a:ea typeface="Arial" panose="020B0604020202020204" pitchFamily="34" charset="0"/>
            </a:endParaRPr>
          </a:p>
        </p:txBody>
      </p:sp>
      <p:sp>
        <p:nvSpPr>
          <p:cNvPr id="17413" name="Text Box 4"/>
          <p:cNvSpPr txBox="1"/>
          <p:nvPr/>
        </p:nvSpPr>
        <p:spPr>
          <a:xfrm>
            <a:off x="5181600" y="1676400"/>
            <a:ext cx="3352800" cy="1635125"/>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buClr>
                <a:schemeClr val="hlink"/>
              </a:buClr>
              <a:buSzPct val="110000"/>
              <a:buFont typeface="Wingdings" panose="05000000000000000000" pitchFamily="2" charset="2"/>
              <a:buNone/>
            </a:pPr>
            <a:r>
              <a:rPr lang="en-US" altLang="en-US" sz="2400" b="1" dirty="0">
                <a:solidFill>
                  <a:srgbClr val="000000"/>
                </a:solidFill>
                <a:latin typeface="Times New Roman" panose="02020603050405020304" pitchFamily="18" charset="0"/>
              </a:rPr>
              <a:t>Algorithm</a:t>
            </a:r>
            <a:r>
              <a:rPr lang="en-US" altLang="en-US" sz="2400" dirty="0">
                <a:latin typeface="Times New Roman" panose="02020603050405020304" pitchFamily="18" charset="0"/>
              </a:rPr>
              <a:t> </a:t>
            </a:r>
            <a:r>
              <a:rPr lang="en-US" altLang="en-US" sz="2400" b="1" i="1" dirty="0">
                <a:solidFill>
                  <a:schemeClr val="tx2"/>
                </a:solidFill>
                <a:latin typeface="Times New Roman" panose="02020603050405020304" pitchFamily="18" charset="0"/>
              </a:rPr>
              <a:t>postOrder</a:t>
            </a:r>
            <a:r>
              <a:rPr lang="en-US" altLang="en-US" sz="2400" dirty="0">
                <a:solidFill>
                  <a:schemeClr val="tx2"/>
                </a:solidFill>
                <a:latin typeface="Times New Roman" panose="02020603050405020304" pitchFamily="18" charset="0"/>
              </a:rPr>
              <a:t>(</a:t>
            </a:r>
            <a:r>
              <a:rPr lang="en-US" altLang="en-US" sz="2400" b="1" i="1" dirty="0">
                <a:solidFill>
                  <a:schemeClr val="tx2"/>
                </a:solidFill>
                <a:latin typeface="Times New Roman" panose="02020603050405020304" pitchFamily="18" charset="0"/>
              </a:rPr>
              <a:t>v</a:t>
            </a:r>
            <a:r>
              <a:rPr lang="en-US" altLang="en-US" sz="2400" dirty="0">
                <a:solidFill>
                  <a:schemeClr val="tx2"/>
                </a:solidFill>
                <a:latin typeface="Times New Roman" panose="02020603050405020304" pitchFamily="18" charset="0"/>
              </a:rPr>
              <a:t>)</a:t>
            </a:r>
          </a:p>
          <a:p>
            <a:pPr marL="457200" lvl="1" indent="0" eaLnBrk="1" hangingPunct="1">
              <a:lnSpc>
                <a:spcPct val="90000"/>
              </a:lnSpc>
              <a:buClr>
                <a:schemeClr val="hlink"/>
              </a:buClr>
              <a:buSzPct val="110000"/>
              <a:buFont typeface="Wingdings" panose="05000000000000000000" pitchFamily="2" charset="2"/>
              <a:buNone/>
            </a:pPr>
            <a:r>
              <a:rPr lang="en-US" altLang="en-US" sz="2400" b="1" dirty="0">
                <a:solidFill>
                  <a:srgbClr val="000000"/>
                </a:solidFill>
                <a:latin typeface="Times New Roman" panose="02020603050405020304" pitchFamily="18" charset="0"/>
              </a:rPr>
              <a:t>for</a:t>
            </a:r>
            <a:r>
              <a:rPr lang="en-US" altLang="en-US" sz="2400" dirty="0">
                <a:solidFill>
                  <a:srgbClr val="000000"/>
                </a:solidFill>
                <a:latin typeface="Times New Roman" panose="02020603050405020304" pitchFamily="18" charset="0"/>
              </a:rPr>
              <a:t> </a:t>
            </a:r>
            <a:r>
              <a:rPr lang="en-US" altLang="en-US" sz="2400" b="1" dirty="0">
                <a:solidFill>
                  <a:srgbClr val="000000"/>
                </a:solidFill>
                <a:latin typeface="Times New Roman" panose="02020603050405020304" pitchFamily="18" charset="0"/>
              </a:rPr>
              <a:t>each</a:t>
            </a:r>
            <a:r>
              <a:rPr lang="en-US" altLang="en-US" sz="2400" dirty="0">
                <a:latin typeface="Times New Roman" panose="02020603050405020304" pitchFamily="18" charset="0"/>
              </a:rPr>
              <a:t> </a:t>
            </a:r>
            <a:r>
              <a:rPr lang="en-US" altLang="en-US" sz="2400" dirty="0">
                <a:solidFill>
                  <a:schemeClr val="accent2"/>
                </a:solidFill>
                <a:latin typeface="Times New Roman" panose="02020603050405020304" pitchFamily="18" charset="0"/>
              </a:rPr>
              <a:t>child </a:t>
            </a:r>
            <a:r>
              <a:rPr lang="en-US" altLang="en-US" sz="2400" b="1" i="1" dirty="0">
                <a:solidFill>
                  <a:schemeClr val="accent2"/>
                </a:solidFill>
                <a:latin typeface="Times New Roman" panose="02020603050405020304" pitchFamily="18" charset="0"/>
              </a:rPr>
              <a:t>w</a:t>
            </a:r>
            <a:r>
              <a:rPr lang="en-US" altLang="en-US" sz="2400" dirty="0">
                <a:solidFill>
                  <a:schemeClr val="accent2"/>
                </a:solidFill>
                <a:latin typeface="Times New Roman" panose="02020603050405020304" pitchFamily="18" charset="0"/>
              </a:rPr>
              <a:t> of </a:t>
            </a:r>
            <a:r>
              <a:rPr lang="en-US" altLang="en-US" sz="2400" b="1" i="1" dirty="0">
                <a:solidFill>
                  <a:schemeClr val="accent2"/>
                </a:solidFill>
                <a:latin typeface="Times New Roman" panose="02020603050405020304" pitchFamily="18" charset="0"/>
              </a:rPr>
              <a:t>v</a:t>
            </a:r>
          </a:p>
          <a:p>
            <a:pPr marL="457200" lvl="1" indent="0" eaLnBrk="1" hangingPunct="1">
              <a:lnSpc>
                <a:spcPct val="90000"/>
              </a:lnSpc>
              <a:buClr>
                <a:schemeClr val="tx1"/>
              </a:buClr>
              <a:buSzPct val="60000"/>
              <a:buFont typeface="Wingdings" panose="05000000000000000000" pitchFamily="2" charset="2"/>
              <a:buNone/>
            </a:pPr>
            <a:r>
              <a:rPr lang="en-US" altLang="en-US" sz="2400" b="1" i="1" dirty="0">
                <a:solidFill>
                  <a:schemeClr val="accent2"/>
                </a:solidFill>
                <a:latin typeface="Times New Roman" panose="02020603050405020304" pitchFamily="18" charset="0"/>
              </a:rPr>
              <a:t>	postOrder</a:t>
            </a:r>
            <a:r>
              <a:rPr lang="en-US" altLang="en-US" sz="2400" dirty="0">
                <a:solidFill>
                  <a:schemeClr val="accent2"/>
                </a:solidFill>
                <a:latin typeface="Times New Roman" panose="02020603050405020304" pitchFamily="18" charset="0"/>
              </a:rPr>
              <a:t> (</a:t>
            </a:r>
            <a:r>
              <a:rPr lang="en-US" altLang="en-US" sz="2400" b="1" i="1" dirty="0">
                <a:solidFill>
                  <a:schemeClr val="accent2"/>
                </a:solidFill>
                <a:latin typeface="Times New Roman" panose="02020603050405020304" pitchFamily="18" charset="0"/>
              </a:rPr>
              <a:t>w</a:t>
            </a:r>
            <a:r>
              <a:rPr lang="en-US" altLang="en-US" sz="2400" dirty="0">
                <a:solidFill>
                  <a:schemeClr val="accent2"/>
                </a:solidFill>
                <a:latin typeface="Times New Roman" panose="02020603050405020304" pitchFamily="18" charset="0"/>
              </a:rPr>
              <a:t>)</a:t>
            </a:r>
            <a:endParaRPr lang="en-US" altLang="en-US" sz="2400" dirty="0">
              <a:latin typeface="Times New Roman" panose="02020603050405020304" pitchFamily="18" charset="0"/>
            </a:endParaRPr>
          </a:p>
          <a:p>
            <a:pPr marL="457200" lvl="1" indent="0" eaLnBrk="1" hangingPunct="1">
              <a:lnSpc>
                <a:spcPct val="90000"/>
              </a:lnSpc>
              <a:buClr>
                <a:schemeClr val="tx1"/>
              </a:buClr>
              <a:buSzPct val="60000"/>
              <a:buFont typeface="Wingdings" panose="05000000000000000000" pitchFamily="2" charset="2"/>
              <a:buNone/>
            </a:pPr>
            <a:r>
              <a:rPr lang="en-US" altLang="en-US" sz="2400" b="1" i="1" dirty="0">
                <a:solidFill>
                  <a:schemeClr val="accent2"/>
                </a:solidFill>
                <a:latin typeface="Times New Roman" panose="02020603050405020304" pitchFamily="18" charset="0"/>
              </a:rPr>
              <a:t>visit</a:t>
            </a:r>
            <a:r>
              <a:rPr lang="en-US" altLang="en-US" sz="2400" dirty="0">
                <a:solidFill>
                  <a:schemeClr val="accent2"/>
                </a:solidFill>
                <a:latin typeface="Times New Roman" panose="02020603050405020304" pitchFamily="18" charset="0"/>
              </a:rPr>
              <a:t>(</a:t>
            </a:r>
            <a:r>
              <a:rPr lang="en-US" altLang="en-US" sz="2400" b="1" i="1" dirty="0">
                <a:solidFill>
                  <a:schemeClr val="accent2"/>
                </a:solidFill>
                <a:latin typeface="Times New Roman" panose="02020603050405020304" pitchFamily="18" charset="0"/>
              </a:rPr>
              <a:t>v</a:t>
            </a:r>
            <a:r>
              <a:rPr lang="en-US" altLang="en-US" sz="2400" dirty="0">
                <a:solidFill>
                  <a:schemeClr val="accent2"/>
                </a:solidFill>
                <a:latin typeface="Times New Roman" panose="02020603050405020304" pitchFamily="18" charset="0"/>
              </a:rPr>
              <a:t>)</a:t>
            </a:r>
          </a:p>
        </p:txBody>
      </p:sp>
      <p:sp>
        <p:nvSpPr>
          <p:cNvPr id="17414" name="AutoShape 5"/>
          <p:cNvSpPr>
            <a:spLocks noChangeAspect="1"/>
          </p:cNvSpPr>
          <p:nvPr/>
        </p:nvSpPr>
        <p:spPr>
          <a:xfrm>
            <a:off x="4540250" y="3733800"/>
            <a:ext cx="715963"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cs16/</a:t>
            </a:r>
          </a:p>
        </p:txBody>
      </p:sp>
      <p:sp>
        <p:nvSpPr>
          <p:cNvPr id="17415" name="AutoShape 6"/>
          <p:cNvSpPr>
            <a:spLocks noChangeAspect="1"/>
          </p:cNvSpPr>
          <p:nvPr/>
        </p:nvSpPr>
        <p:spPr>
          <a:xfrm>
            <a:off x="1433513" y="4652963"/>
            <a:ext cx="1246187" cy="3746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homework/</a:t>
            </a:r>
          </a:p>
        </p:txBody>
      </p:sp>
      <p:sp>
        <p:nvSpPr>
          <p:cNvPr id="17416" name="AutoShape 7"/>
          <p:cNvSpPr>
            <a:spLocks noChangeAspect="1"/>
          </p:cNvSpPr>
          <p:nvPr/>
        </p:nvSpPr>
        <p:spPr>
          <a:xfrm>
            <a:off x="7680325" y="4513263"/>
            <a:ext cx="958850" cy="654050"/>
          </a:xfrm>
          <a:prstGeom prst="roundRect">
            <a:avLst>
              <a:gd name="adj" fmla="val 16667"/>
            </a:avLst>
          </a:prstGeom>
          <a:solidFill>
            <a:schemeClr val="folHlink"/>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todo.txt</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1K</a:t>
            </a:r>
          </a:p>
        </p:txBody>
      </p:sp>
      <p:sp>
        <p:nvSpPr>
          <p:cNvPr id="17417" name="AutoShape 8"/>
          <p:cNvSpPr>
            <a:spLocks noChangeAspect="1"/>
          </p:cNvSpPr>
          <p:nvPr/>
        </p:nvSpPr>
        <p:spPr>
          <a:xfrm>
            <a:off x="5405438" y="4648200"/>
            <a:ext cx="1166812"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programs/</a:t>
            </a:r>
          </a:p>
        </p:txBody>
      </p:sp>
      <p:sp>
        <p:nvSpPr>
          <p:cNvPr id="17418" name="AutoShape 9"/>
          <p:cNvSpPr>
            <a:spLocks noChangeAspect="1"/>
          </p:cNvSpPr>
          <p:nvPr/>
        </p:nvSpPr>
        <p:spPr>
          <a:xfrm>
            <a:off x="3886200" y="5564188"/>
            <a:ext cx="1098550" cy="654050"/>
          </a:xfrm>
          <a:prstGeom prst="roundRect">
            <a:avLst>
              <a:gd name="adj" fmla="val 16667"/>
            </a:avLst>
          </a:prstGeom>
          <a:solidFill>
            <a:schemeClr val="folHlink"/>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DDR.java</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10K</a:t>
            </a:r>
          </a:p>
        </p:txBody>
      </p:sp>
      <p:sp>
        <p:nvSpPr>
          <p:cNvPr id="17419" name="AutoShape 10"/>
          <p:cNvSpPr>
            <a:spLocks noChangeAspect="1"/>
          </p:cNvSpPr>
          <p:nvPr/>
        </p:nvSpPr>
        <p:spPr>
          <a:xfrm>
            <a:off x="5359400" y="5564188"/>
            <a:ext cx="1274763" cy="654050"/>
          </a:xfrm>
          <a:prstGeom prst="roundRect">
            <a:avLst>
              <a:gd name="adj" fmla="val 16667"/>
            </a:avLst>
          </a:prstGeom>
          <a:solidFill>
            <a:schemeClr val="folHlink"/>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Stocks.java</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25K</a:t>
            </a:r>
          </a:p>
        </p:txBody>
      </p:sp>
      <p:sp>
        <p:nvSpPr>
          <p:cNvPr id="17420" name="AutoShape 11"/>
          <p:cNvSpPr>
            <a:spLocks noChangeAspect="1"/>
          </p:cNvSpPr>
          <p:nvPr/>
        </p:nvSpPr>
        <p:spPr>
          <a:xfrm>
            <a:off x="846138" y="5564188"/>
            <a:ext cx="957262" cy="654050"/>
          </a:xfrm>
          <a:prstGeom prst="roundRect">
            <a:avLst>
              <a:gd name="adj" fmla="val 16667"/>
            </a:avLst>
          </a:prstGeom>
          <a:solidFill>
            <a:schemeClr val="folHlink"/>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h1c.doc</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3K</a:t>
            </a:r>
          </a:p>
        </p:txBody>
      </p:sp>
      <p:sp>
        <p:nvSpPr>
          <p:cNvPr id="17421" name="AutoShape 12"/>
          <p:cNvSpPr>
            <a:spLocks noChangeAspect="1"/>
          </p:cNvSpPr>
          <p:nvPr/>
        </p:nvSpPr>
        <p:spPr>
          <a:xfrm>
            <a:off x="2327275" y="5564188"/>
            <a:ext cx="1069975" cy="654050"/>
          </a:xfrm>
          <a:prstGeom prst="roundRect">
            <a:avLst>
              <a:gd name="adj" fmla="val 16667"/>
            </a:avLst>
          </a:prstGeom>
          <a:solidFill>
            <a:schemeClr val="folHlink"/>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h1nc.doc</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2K</a:t>
            </a:r>
          </a:p>
        </p:txBody>
      </p:sp>
      <p:cxnSp>
        <p:nvCxnSpPr>
          <p:cNvPr id="17422" name="AutoShape 13"/>
          <p:cNvCxnSpPr>
            <a:stCxn id="17414" idx="2"/>
            <a:endCxn id="17415" idx="0"/>
          </p:cNvCxnSpPr>
          <p:nvPr/>
        </p:nvCxnSpPr>
        <p:spPr>
          <a:xfrm flipH="1">
            <a:off x="2057400" y="4117975"/>
            <a:ext cx="2841625" cy="534988"/>
          </a:xfrm>
          <a:prstGeom prst="straightConnector1">
            <a:avLst/>
          </a:prstGeom>
          <a:ln w="19050" cap="flat" cmpd="sng">
            <a:solidFill>
              <a:schemeClr val="tx1"/>
            </a:solidFill>
            <a:prstDash val="solid"/>
            <a:headEnd type="none" w="med" len="med"/>
            <a:tailEnd type="none" w="med" len="med"/>
          </a:ln>
        </p:spPr>
      </p:cxnSp>
      <p:cxnSp>
        <p:nvCxnSpPr>
          <p:cNvPr id="17423" name="AutoShape 14"/>
          <p:cNvCxnSpPr>
            <a:stCxn id="17414" idx="2"/>
            <a:endCxn id="17417" idx="0"/>
          </p:cNvCxnSpPr>
          <p:nvPr/>
        </p:nvCxnSpPr>
        <p:spPr>
          <a:xfrm>
            <a:off x="4899025" y="4127500"/>
            <a:ext cx="1090613" cy="511175"/>
          </a:xfrm>
          <a:prstGeom prst="straightConnector1">
            <a:avLst/>
          </a:prstGeom>
          <a:ln w="19050" cap="flat" cmpd="sng">
            <a:solidFill>
              <a:schemeClr val="tx1"/>
            </a:solidFill>
            <a:prstDash val="solid"/>
            <a:headEnd type="none" w="med" len="med"/>
            <a:tailEnd type="none" w="med" len="med"/>
          </a:ln>
        </p:spPr>
      </p:cxnSp>
      <p:cxnSp>
        <p:nvCxnSpPr>
          <p:cNvPr id="17424" name="AutoShape 15"/>
          <p:cNvCxnSpPr>
            <a:stCxn id="17414" idx="2"/>
            <a:endCxn id="17416" idx="0"/>
          </p:cNvCxnSpPr>
          <p:nvPr/>
        </p:nvCxnSpPr>
        <p:spPr>
          <a:xfrm>
            <a:off x="4899025" y="4127500"/>
            <a:ext cx="3260725" cy="376238"/>
          </a:xfrm>
          <a:prstGeom prst="straightConnector1">
            <a:avLst/>
          </a:prstGeom>
          <a:ln w="19050" cap="flat" cmpd="sng">
            <a:solidFill>
              <a:schemeClr val="tx1"/>
            </a:solidFill>
            <a:prstDash val="solid"/>
            <a:headEnd type="none" w="med" len="med"/>
            <a:tailEnd type="none" w="med" len="med"/>
          </a:ln>
        </p:spPr>
      </p:cxnSp>
      <p:cxnSp>
        <p:nvCxnSpPr>
          <p:cNvPr id="17425" name="AutoShape 16"/>
          <p:cNvCxnSpPr>
            <a:stCxn id="17417" idx="2"/>
            <a:endCxn id="17419" idx="0"/>
          </p:cNvCxnSpPr>
          <p:nvPr/>
        </p:nvCxnSpPr>
        <p:spPr>
          <a:xfrm>
            <a:off x="5989638" y="5041900"/>
            <a:ext cx="7937" cy="512763"/>
          </a:xfrm>
          <a:prstGeom prst="straightConnector1">
            <a:avLst/>
          </a:prstGeom>
          <a:ln w="19050" cap="flat" cmpd="sng">
            <a:solidFill>
              <a:schemeClr val="tx1"/>
            </a:solidFill>
            <a:prstDash val="solid"/>
            <a:headEnd type="none" w="med" len="med"/>
            <a:tailEnd type="none" w="med" len="med"/>
          </a:ln>
        </p:spPr>
      </p:cxnSp>
      <p:cxnSp>
        <p:nvCxnSpPr>
          <p:cNvPr id="17426" name="AutoShape 17"/>
          <p:cNvCxnSpPr>
            <a:stCxn id="17417" idx="2"/>
            <a:endCxn id="17418" idx="0"/>
          </p:cNvCxnSpPr>
          <p:nvPr/>
        </p:nvCxnSpPr>
        <p:spPr>
          <a:xfrm flipH="1">
            <a:off x="4435475" y="5041900"/>
            <a:ext cx="1554163" cy="512763"/>
          </a:xfrm>
          <a:prstGeom prst="straightConnector1">
            <a:avLst/>
          </a:prstGeom>
          <a:ln w="19050" cap="flat" cmpd="sng">
            <a:solidFill>
              <a:schemeClr val="tx1"/>
            </a:solidFill>
            <a:prstDash val="solid"/>
            <a:headEnd type="none" w="med" len="med"/>
            <a:tailEnd type="none" w="med" len="med"/>
          </a:ln>
        </p:spPr>
      </p:cxnSp>
      <p:cxnSp>
        <p:nvCxnSpPr>
          <p:cNvPr id="17427" name="AutoShape 18"/>
          <p:cNvCxnSpPr>
            <a:stCxn id="17415" idx="2"/>
            <a:endCxn id="17421" idx="0"/>
          </p:cNvCxnSpPr>
          <p:nvPr/>
        </p:nvCxnSpPr>
        <p:spPr>
          <a:xfrm>
            <a:off x="2057400" y="5027613"/>
            <a:ext cx="804863" cy="536575"/>
          </a:xfrm>
          <a:prstGeom prst="straightConnector1">
            <a:avLst/>
          </a:prstGeom>
          <a:ln w="19050" cap="flat" cmpd="sng">
            <a:solidFill>
              <a:schemeClr val="tx1"/>
            </a:solidFill>
            <a:prstDash val="solid"/>
            <a:headEnd type="none" w="med" len="med"/>
            <a:tailEnd type="none" w="med" len="med"/>
          </a:ln>
        </p:spPr>
      </p:cxnSp>
      <p:cxnSp>
        <p:nvCxnSpPr>
          <p:cNvPr id="17428" name="AutoShape 19"/>
          <p:cNvCxnSpPr>
            <a:stCxn id="17415" idx="2"/>
            <a:endCxn id="17420" idx="0"/>
          </p:cNvCxnSpPr>
          <p:nvPr/>
        </p:nvCxnSpPr>
        <p:spPr>
          <a:xfrm flipH="1">
            <a:off x="1325563" y="5027613"/>
            <a:ext cx="731837" cy="536575"/>
          </a:xfrm>
          <a:prstGeom prst="straightConnector1">
            <a:avLst/>
          </a:prstGeom>
          <a:ln w="19050" cap="flat" cmpd="sng">
            <a:solidFill>
              <a:schemeClr val="tx1"/>
            </a:solidFill>
            <a:prstDash val="solid"/>
            <a:headEnd type="none" w="med" len="med"/>
            <a:tailEnd type="none" w="med" len="med"/>
          </a:ln>
        </p:spPr>
      </p:cxnSp>
      <p:sp>
        <p:nvSpPr>
          <p:cNvPr id="17429" name="AutoShape 20"/>
          <p:cNvSpPr>
            <a:spLocks noChangeAspect="1"/>
          </p:cNvSpPr>
          <p:nvPr/>
        </p:nvSpPr>
        <p:spPr>
          <a:xfrm>
            <a:off x="7010400" y="5562600"/>
            <a:ext cx="1219200" cy="654050"/>
          </a:xfrm>
          <a:prstGeom prst="roundRect">
            <a:avLst>
              <a:gd name="adj" fmla="val 16667"/>
            </a:avLst>
          </a:prstGeom>
          <a:solidFill>
            <a:schemeClr val="folHlink"/>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Robot.java</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20K</a:t>
            </a:r>
          </a:p>
        </p:txBody>
      </p:sp>
      <p:cxnSp>
        <p:nvCxnSpPr>
          <p:cNvPr id="17430" name="AutoShape 21"/>
          <p:cNvCxnSpPr>
            <a:stCxn id="17417" idx="2"/>
            <a:endCxn id="17429" idx="0"/>
          </p:cNvCxnSpPr>
          <p:nvPr/>
        </p:nvCxnSpPr>
        <p:spPr>
          <a:xfrm>
            <a:off x="5989638" y="5041900"/>
            <a:ext cx="1630362" cy="511175"/>
          </a:xfrm>
          <a:prstGeom prst="straightConnector1">
            <a:avLst/>
          </a:prstGeom>
          <a:ln w="19050" cap="flat" cmpd="sng">
            <a:solidFill>
              <a:schemeClr val="tx1"/>
            </a:solidFill>
            <a:prstDash val="solid"/>
            <a:headEnd type="none" w="med" len="med"/>
            <a:tailEnd type="none" w="med" len="med"/>
          </a:ln>
        </p:spPr>
      </p:cxnSp>
      <p:sp>
        <p:nvSpPr>
          <p:cNvPr id="17431" name="Text Box 22"/>
          <p:cNvSpPr txBox="1"/>
          <p:nvPr/>
        </p:nvSpPr>
        <p:spPr>
          <a:xfrm>
            <a:off x="4191000" y="3505200"/>
            <a:ext cx="3222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9</a:t>
            </a:r>
          </a:p>
        </p:txBody>
      </p:sp>
      <p:sp>
        <p:nvSpPr>
          <p:cNvPr id="17432" name="Text Box 23"/>
          <p:cNvSpPr txBox="1"/>
          <p:nvPr/>
        </p:nvSpPr>
        <p:spPr>
          <a:xfrm>
            <a:off x="1858963" y="43180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3</a:t>
            </a:r>
          </a:p>
        </p:txBody>
      </p:sp>
      <p:sp>
        <p:nvSpPr>
          <p:cNvPr id="17433" name="Text Box 24"/>
          <p:cNvSpPr txBox="1"/>
          <p:nvPr/>
        </p:nvSpPr>
        <p:spPr>
          <a:xfrm>
            <a:off x="1125538" y="51943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1</a:t>
            </a:r>
          </a:p>
        </p:txBody>
      </p:sp>
      <p:sp>
        <p:nvSpPr>
          <p:cNvPr id="17434" name="Text Box 25"/>
          <p:cNvSpPr txBox="1"/>
          <p:nvPr/>
        </p:nvSpPr>
        <p:spPr>
          <a:xfrm>
            <a:off x="5181600" y="4318000"/>
            <a:ext cx="3222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7</a:t>
            </a:r>
          </a:p>
        </p:txBody>
      </p:sp>
      <p:sp>
        <p:nvSpPr>
          <p:cNvPr id="17435" name="Text Box 26"/>
          <p:cNvSpPr txBox="1"/>
          <p:nvPr/>
        </p:nvSpPr>
        <p:spPr>
          <a:xfrm>
            <a:off x="2725738" y="51943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2</a:t>
            </a:r>
          </a:p>
        </p:txBody>
      </p:sp>
      <p:sp>
        <p:nvSpPr>
          <p:cNvPr id="17436" name="Text Box 27"/>
          <p:cNvSpPr txBox="1"/>
          <p:nvPr/>
        </p:nvSpPr>
        <p:spPr>
          <a:xfrm>
            <a:off x="4030663" y="51816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4</a:t>
            </a:r>
          </a:p>
        </p:txBody>
      </p:sp>
      <p:sp>
        <p:nvSpPr>
          <p:cNvPr id="17437" name="Text Box 28"/>
          <p:cNvSpPr txBox="1"/>
          <p:nvPr/>
        </p:nvSpPr>
        <p:spPr>
          <a:xfrm>
            <a:off x="5630863" y="51816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5</a:t>
            </a:r>
          </a:p>
        </p:txBody>
      </p:sp>
      <p:sp>
        <p:nvSpPr>
          <p:cNvPr id="17438" name="Text Box 29"/>
          <p:cNvSpPr txBox="1"/>
          <p:nvPr/>
        </p:nvSpPr>
        <p:spPr>
          <a:xfrm>
            <a:off x="7486650" y="5181600"/>
            <a:ext cx="3222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6</a:t>
            </a:r>
          </a:p>
        </p:txBody>
      </p:sp>
      <p:sp>
        <p:nvSpPr>
          <p:cNvPr id="17439" name="Text Box 30"/>
          <p:cNvSpPr txBox="1"/>
          <p:nvPr/>
        </p:nvSpPr>
        <p:spPr>
          <a:xfrm>
            <a:off x="8031163" y="41148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8</a:t>
            </a:r>
          </a:p>
        </p:txBody>
      </p:sp>
      <p:sp>
        <p:nvSpPr>
          <p:cNvPr id="17440" name="Rectangle 31"/>
          <p:cNvSpPr/>
          <p:nvPr/>
        </p:nvSpPr>
        <p:spPr>
          <a:xfrm>
            <a:off x="228600" y="495300"/>
            <a:ext cx="86868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Post-order Traversal of a tree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1"/>
          <p:cNvSpPr txBox="1">
            <a:spLocks noGrp="1"/>
          </p:cNvSpPr>
          <p:nvPr>
            <p:ph type="dt" sz="half" idx="4294967295"/>
          </p:nvPr>
        </p:nvSpPr>
        <p:spPr>
          <a:xfrm>
            <a:off x="457200" y="6356350"/>
            <a:ext cx="2133600" cy="365125"/>
          </a:xfrm>
          <a:prstGeom prst="rect">
            <a:avLst/>
          </a:prstGeom>
          <a:noFill/>
          <a:ln>
            <a:noFill/>
          </a:ln>
        </p:spPr>
        <p:txBody>
          <a:bodyPr anchor="ctr" anchorCtr="0"/>
          <a:lstStyle/>
          <a:p>
            <a:pPr marL="0" indent="0" eaLnBrk="1" hangingPunct="1">
              <a:spcBef>
                <a:spcPct val="0"/>
              </a:spcBef>
              <a:buFontTx/>
              <a:buNone/>
            </a:pPr>
            <a:fld id="{BB962C8B-B14F-4D97-AF65-F5344CB8AC3E}" type="datetime1">
              <a:rPr lang="en-US" altLang="en-US" sz="1200" dirty="0">
                <a:solidFill>
                  <a:srgbClr val="898989"/>
                </a:solidFill>
                <a:latin typeface="Arial" panose="020B0604020202020204" pitchFamily="34" charset="0"/>
              </a:rPr>
              <a:t>5/27/2025</a:t>
            </a:fld>
            <a:endParaRPr lang="en-US" altLang="en-US" sz="1200" dirty="0">
              <a:solidFill>
                <a:srgbClr val="898989"/>
              </a:solidFill>
              <a:latin typeface="Arial" panose="020B0604020202020204" pitchFamily="34" charset="0"/>
            </a:endParaRPr>
          </a:p>
        </p:txBody>
      </p:sp>
      <p:sp>
        <p:nvSpPr>
          <p:cNvPr id="18435" name="Footer Placeholder 2"/>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pic>
        <p:nvPicPr>
          <p:cNvPr id="18437" name="Picture 4"/>
          <p:cNvPicPr>
            <a:picLocks noChangeAspect="1"/>
          </p:cNvPicPr>
          <p:nvPr/>
        </p:nvPicPr>
        <p:blipFill>
          <a:blip r:embed="rId2"/>
          <a:srcRect l="15314" t="4768" r="10152" b="2177"/>
          <a:stretch>
            <a:fillRect/>
          </a:stretch>
        </p:blipFill>
        <p:spPr>
          <a:xfrm>
            <a:off x="771525" y="1958975"/>
            <a:ext cx="3124200" cy="4254500"/>
          </a:xfrm>
          <a:prstGeom prst="rect">
            <a:avLst/>
          </a:prstGeom>
          <a:noFill/>
          <a:ln w="38100" cap="flat" cmpd="sng">
            <a:solidFill>
              <a:srgbClr val="00B050"/>
            </a:solidFill>
            <a:prstDash val="solid"/>
            <a:miter/>
            <a:headEnd type="none" w="med" len="med"/>
            <a:tailEnd type="none" w="med" len="med"/>
          </a:ln>
        </p:spPr>
      </p:pic>
      <p:pic>
        <p:nvPicPr>
          <p:cNvPr id="18438" name="Picture 5"/>
          <p:cNvPicPr>
            <a:picLocks noChangeAspect="1"/>
          </p:cNvPicPr>
          <p:nvPr/>
        </p:nvPicPr>
        <p:blipFill>
          <a:blip r:embed="rId3"/>
          <a:srcRect t="7410"/>
          <a:stretch>
            <a:fillRect/>
          </a:stretch>
        </p:blipFill>
        <p:spPr>
          <a:xfrm>
            <a:off x="4359275" y="2074863"/>
            <a:ext cx="4387850" cy="3856037"/>
          </a:xfrm>
          <a:prstGeom prst="rect">
            <a:avLst/>
          </a:prstGeom>
          <a:noFill/>
          <a:ln w="38100" cap="flat" cmpd="sng">
            <a:solidFill>
              <a:srgbClr val="7030A0"/>
            </a:solidFill>
            <a:prstDash val="solid"/>
            <a:miter/>
            <a:headEnd type="none" w="med" len="med"/>
            <a:tailEnd type="none" w="med" len="med"/>
          </a:ln>
        </p:spPr>
      </p:pic>
      <p:sp>
        <p:nvSpPr>
          <p:cNvPr id="18439" name="Text Box 33"/>
          <p:cNvSpPr txBox="1"/>
          <p:nvPr/>
        </p:nvSpPr>
        <p:spPr>
          <a:xfrm>
            <a:off x="2895600" y="1033463"/>
            <a:ext cx="4556125" cy="78422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800" dirty="0">
                <a:latin typeface="Arial" panose="020B0604020202020204" pitchFamily="34" charset="0"/>
                <a:cs typeface="Arial" panose="020B0604020202020204" pitchFamily="34" charset="0"/>
              </a:rPr>
              <a:t>1. Depth-first, Breadth-first </a:t>
            </a:r>
          </a:p>
          <a:p>
            <a:pPr marL="0" lvl="0" indent="0" eaLnBrk="1" hangingPunct="1">
              <a:spcBef>
                <a:spcPct val="50000"/>
              </a:spcBef>
              <a:buFontTx/>
              <a:buNone/>
            </a:pPr>
            <a:r>
              <a:rPr lang="en-US" altLang="en-US" sz="1800" dirty="0">
                <a:latin typeface="Arial" panose="020B0604020202020204" pitchFamily="34" charset="0"/>
              </a:rPr>
              <a:t>2. Pre/In/Post-order</a:t>
            </a:r>
          </a:p>
        </p:txBody>
      </p:sp>
      <p:sp>
        <p:nvSpPr>
          <p:cNvPr id="18440" name="Rectangle 7"/>
          <p:cNvSpPr/>
          <p:nvPr/>
        </p:nvSpPr>
        <p:spPr>
          <a:xfrm>
            <a:off x="1447800" y="304800"/>
            <a:ext cx="7583805" cy="7067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4000" b="1" dirty="0">
                <a:solidFill>
                  <a:schemeClr val="tx2"/>
                </a:solidFill>
                <a:latin typeface="Arial" panose="020B0604020202020204" pitchFamily="34" charset="0"/>
              </a:rPr>
              <a:t>Ex. Traversals of General Tree</a:t>
            </a:r>
          </a:p>
        </p:txBody>
      </p:sp>
      <p:sp>
        <p:nvSpPr>
          <p:cNvPr id="18441" name="Text Box 33"/>
          <p:cNvSpPr txBox="1"/>
          <p:nvPr/>
        </p:nvSpPr>
        <p:spPr>
          <a:xfrm>
            <a:off x="2017713" y="6324600"/>
            <a:ext cx="631825" cy="369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800" dirty="0">
                <a:latin typeface="Arial" panose="020B0604020202020204" pitchFamily="34" charset="0"/>
                <a:cs typeface="Arial" panose="020B0604020202020204" pitchFamily="34" charset="0"/>
              </a:rPr>
              <a:t>a)</a:t>
            </a:r>
            <a:endParaRPr lang="en-US" altLang="en-US" sz="1800" dirty="0">
              <a:latin typeface="Arial" panose="020B0604020202020204" pitchFamily="34" charset="0"/>
            </a:endParaRPr>
          </a:p>
        </p:txBody>
      </p:sp>
      <p:sp>
        <p:nvSpPr>
          <p:cNvPr id="18442" name="Text Box 33"/>
          <p:cNvSpPr txBox="1"/>
          <p:nvPr/>
        </p:nvSpPr>
        <p:spPr>
          <a:xfrm>
            <a:off x="6488113" y="5986463"/>
            <a:ext cx="533400" cy="3698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800" dirty="0">
                <a:latin typeface="Arial" panose="020B0604020202020204" pitchFamily="34" charset="0"/>
                <a:cs typeface="Arial" panose="020B0604020202020204" pitchFamily="34" charset="0"/>
              </a:rPr>
              <a:t>b)</a:t>
            </a:r>
            <a:endParaRPr lang="en-US" altLang="en-US" sz="1800" dirty="0">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9460" name="Rectangle 3"/>
          <p:cNvSpPr>
            <a:spLocks noGrp="1"/>
          </p:cNvSpPr>
          <p:nvPr>
            <p:ph type="body"/>
          </p:nvPr>
        </p:nvSpPr>
        <p:spPr>
          <a:xfrm>
            <a:off x="228600" y="1395413"/>
            <a:ext cx="8686800" cy="1736725"/>
          </a:xfrm>
        </p:spPr>
        <p:txBody>
          <a:bodyPr vert="horz" wrap="square" lIns="91440" tIns="45720" rIns="91440" bIns="45720" anchor="t" anchorCtr="0">
            <a:spAutoFit/>
          </a:bodyPr>
          <a:lstStyle/>
          <a:p>
            <a:pPr marL="319405" indent="-319405"/>
            <a:r>
              <a:rPr lang="en-US" altLang="en-US" sz="2700" dirty="0"/>
              <a:t>A </a:t>
            </a:r>
            <a:r>
              <a:rPr lang="en-US" altLang="en-US" sz="2700" b="1" dirty="0"/>
              <a:t>binary tree</a:t>
            </a:r>
            <a:r>
              <a:rPr lang="en-US" altLang="en-US" sz="2700" dirty="0"/>
              <a:t> is a tree in which each node has at most two children. (Thus an empty tree is an binary tree). Each child may be empty and designated as either a left child or a right child</a:t>
            </a:r>
            <a:r>
              <a:rPr lang="en-US" altLang="en-US" sz="2700" b="1" dirty="0"/>
              <a:t>                   </a:t>
            </a:r>
          </a:p>
        </p:txBody>
      </p:sp>
      <p:pic>
        <p:nvPicPr>
          <p:cNvPr id="19461" name="Picture 5"/>
          <p:cNvPicPr>
            <a:picLocks noChangeAspect="1"/>
          </p:cNvPicPr>
          <p:nvPr/>
        </p:nvPicPr>
        <p:blipFill>
          <a:blip r:embed="rId2"/>
          <a:stretch>
            <a:fillRect/>
          </a:stretch>
        </p:blipFill>
        <p:spPr>
          <a:xfrm>
            <a:off x="838200" y="3221038"/>
            <a:ext cx="7359650" cy="2112962"/>
          </a:xfrm>
          <a:prstGeom prst="rect">
            <a:avLst/>
          </a:prstGeom>
          <a:noFill/>
          <a:ln w="9525">
            <a:noFill/>
          </a:ln>
        </p:spPr>
      </p:pic>
      <p:sp>
        <p:nvSpPr>
          <p:cNvPr id="19462" name="Text Box 6"/>
          <p:cNvSpPr txBox="1"/>
          <p:nvPr/>
        </p:nvSpPr>
        <p:spPr>
          <a:xfrm>
            <a:off x="2209800" y="5448300"/>
            <a:ext cx="47244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1800" b="1" dirty="0">
                <a:latin typeface="Arial" panose="020B0604020202020204" pitchFamily="34" charset="0"/>
              </a:rPr>
              <a:t>Examples of binary trees</a:t>
            </a:r>
          </a:p>
        </p:txBody>
      </p:sp>
      <p:sp>
        <p:nvSpPr>
          <p:cNvPr id="19463" name="Rectangle 7"/>
          <p:cNvSpPr/>
          <p:nvPr/>
        </p:nvSpPr>
        <p:spPr>
          <a:xfrm>
            <a:off x="914400" y="381000"/>
            <a:ext cx="70104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Binary Trees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3"/>
          <p:cNvSpPr>
            <a:spLocks noGrp="1"/>
          </p:cNvSpPr>
          <p:nvPr>
            <p:ph sz="quarter" idx="1"/>
          </p:nvPr>
        </p:nvSpPr>
        <p:spPr>
          <a:xfrm>
            <a:off x="76200" y="1049338"/>
            <a:ext cx="8839200" cy="2454910"/>
          </a:xfrm>
        </p:spPr>
        <p:txBody>
          <a:bodyPr vert="horz" wrap="square" lIns="91440" tIns="45720" rIns="91440" bIns="45720" numCol="1" anchor="t" anchorCtr="0" compatLnSpc="1">
            <a:spAutoFit/>
          </a:bodyPr>
          <a:lstStyle/>
          <a:p>
            <a:pPr marL="319405" marR="0" lvl="0" indent="-319405"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altLang="en-US" sz="2400" b="1" i="0" u="none" strike="noStrike" kern="1200" cap="none" spc="0" normalizeH="0" baseline="0" noProof="0" dirty="0">
                <a:ln>
                  <a:noFill/>
                </a:ln>
                <a:solidFill>
                  <a:srgbClr val="141EDD"/>
                </a:solidFill>
                <a:effectLst/>
                <a:uLnTx/>
                <a:uFillTx/>
                <a:latin typeface="+mn-lt"/>
                <a:ea typeface="+mn-ea"/>
                <a:cs typeface="+mn-cs"/>
              </a:rPr>
              <a:t>Proper</a:t>
            </a:r>
            <a:r>
              <a:rPr kumimoji="0" lang="en-US" altLang="en-US" sz="2400" b="1" i="0" u="none" strike="noStrike" kern="1200" cap="none" spc="0" normalizeH="0" baseline="0" noProof="0" dirty="0">
                <a:ln>
                  <a:noFill/>
                </a:ln>
                <a:solidFill>
                  <a:schemeClr val="tx1"/>
                </a:solidFill>
                <a:effectLst/>
                <a:uLnTx/>
                <a:uFillTx/>
                <a:latin typeface="+mn-lt"/>
                <a:ea typeface="+mn-ea"/>
                <a:cs typeface="+mn-cs"/>
              </a:rPr>
              <a:t> </a:t>
            </a:r>
            <a:r>
              <a:rPr kumimoji="0" lang="en-US" altLang="en-US" sz="2400" b="0" i="0" u="none" strike="noStrike" kern="1200" cap="none" spc="0" normalizeH="0" baseline="0" noProof="0" dirty="0">
                <a:ln>
                  <a:noFill/>
                </a:ln>
                <a:solidFill>
                  <a:schemeClr val="tx1"/>
                </a:solidFill>
                <a:effectLst/>
                <a:uLnTx/>
                <a:uFillTx/>
                <a:latin typeface="+mn-lt"/>
                <a:ea typeface="+mn-ea"/>
                <a:cs typeface="+mn-cs"/>
              </a:rPr>
              <a:t>Binary Tree (sometimes </a:t>
            </a:r>
            <a:r>
              <a:rPr kumimoji="0" lang="en-US" altLang="en-US" sz="2400" b="1" i="0" u="none" strike="noStrike" kern="1200" cap="none" spc="0" normalizeH="0" baseline="0" noProof="0" dirty="0">
                <a:ln>
                  <a:noFill/>
                </a:ln>
                <a:solidFill>
                  <a:srgbClr val="141EDD"/>
                </a:solidFill>
                <a:effectLst/>
                <a:uLnTx/>
                <a:uFillTx/>
                <a:latin typeface="+mn-lt"/>
                <a:ea typeface="+mn-ea"/>
                <a:cs typeface="+mn-cs"/>
              </a:rPr>
              <a:t>full binary tree </a:t>
            </a:r>
            <a:r>
              <a:rPr kumimoji="0" lang="en-US" altLang="en-US" sz="2400" b="0" i="0" u="none" strike="noStrike" kern="1200" cap="none" spc="0" normalizeH="0" baseline="0" noProof="0" dirty="0">
                <a:ln>
                  <a:noFill/>
                </a:ln>
                <a:solidFill>
                  <a:schemeClr val="tx1"/>
                </a:solidFill>
                <a:effectLst/>
                <a:uLnTx/>
                <a:uFillTx/>
                <a:latin typeface="+mn-lt"/>
                <a:ea typeface="+mn-ea"/>
                <a:cs typeface="+mn-cs"/>
              </a:rPr>
              <a:t>or </a:t>
            </a:r>
            <a:r>
              <a:rPr kumimoji="0" lang="en-US" altLang="en-US" sz="2400" b="1" i="0" u="none" strike="noStrike" kern="1200" cap="none" spc="0" normalizeH="0" baseline="0" noProof="0" dirty="0">
                <a:ln>
                  <a:noFill/>
                </a:ln>
                <a:solidFill>
                  <a:srgbClr val="141EDD"/>
                </a:solidFill>
                <a:effectLst/>
                <a:uLnTx/>
                <a:uFillTx/>
                <a:latin typeface="+mn-lt"/>
                <a:ea typeface="+mn-ea"/>
                <a:cs typeface="+mn-cs"/>
              </a:rPr>
              <a:t>2-tree</a:t>
            </a:r>
            <a:r>
              <a:rPr kumimoji="0" lang="en-US" alt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a:ln>
                  <a:noFill/>
                </a:ln>
                <a:solidFill>
                  <a:schemeClr val="tx1"/>
                </a:solidFill>
                <a:effectLst/>
                <a:uLnTx/>
                <a:uFillTx/>
                <a:latin typeface="+mn-lt"/>
                <a:ea typeface="+mn-ea"/>
                <a:cs typeface="+mn-cs"/>
              </a:rPr>
              <a:t>Every node has either </a:t>
            </a:r>
            <a:r>
              <a:rPr kumimoji="0" lang="en-US" sz="2400" b="0" i="0" u="none" strike="noStrike" kern="1200" cap="none" spc="0" normalizeH="0" baseline="0" noProof="0" dirty="0">
                <a:ln>
                  <a:noFill/>
                </a:ln>
                <a:solidFill>
                  <a:srgbClr val="141EDD"/>
                </a:solidFill>
                <a:effectLst/>
                <a:uLnTx/>
                <a:uFillTx/>
                <a:latin typeface="+mn-lt"/>
                <a:ea typeface="+mn-ea"/>
                <a:cs typeface="+mn-cs"/>
              </a:rPr>
              <a:t>0 or 2 child</a:t>
            </a:r>
            <a:r>
              <a:rPr kumimoji="0" lang="en-US" sz="2400" b="0" i="0" u="none" strike="noStrike" kern="1200" cap="none" spc="0" normalizeH="0" baseline="0" noProof="0" dirty="0">
                <a:ln>
                  <a:noFill/>
                </a:ln>
                <a:solidFill>
                  <a:schemeClr val="tx1"/>
                </a:solidFill>
                <a:effectLst/>
                <a:uLnTx/>
                <a:uFillTx/>
                <a:latin typeface="+mn-lt"/>
                <a:ea typeface="+mn-ea"/>
                <a:cs typeface="+mn-cs"/>
              </a:rPr>
              <a:t> nodes, i.e., left and right or no children</a:t>
            </a:r>
            <a:r>
              <a:rPr kumimoji="0" lang="en-US" altLang="en-US" sz="2400" b="0" i="0" u="none" strike="noStrike" kern="1200" cap="none" spc="0" normalizeH="0" baseline="0" noProof="0" dirty="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Complete</a:t>
            </a:r>
            <a:r>
              <a:rPr kumimoji="0" lang="en-US" sz="2400" b="1" i="0" u="none" strike="noStrike" kern="1200" cap="none" spc="0" normalizeH="0" baseline="0" noProof="0" dirty="0">
                <a:ln>
                  <a:noFill/>
                </a:ln>
                <a:solidFill>
                  <a:schemeClr val="tx1"/>
                </a:solidFill>
                <a:effectLst/>
                <a:uLnTx/>
                <a:uFillTx/>
                <a:latin typeface="+mn-lt"/>
                <a:ea typeface="+mn-ea"/>
                <a:cs typeface="+mn-cs"/>
              </a:rPr>
              <a:t> Binary Tree</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a:ln>
                  <a:noFill/>
                </a:ln>
                <a:solidFill>
                  <a:srgbClr val="FF0000"/>
                </a:solidFill>
                <a:effectLst/>
                <a:uLnTx/>
                <a:uFillTx/>
                <a:latin typeface="+mn-lt"/>
                <a:ea typeface="+mn-ea"/>
                <a:cs typeface="+mn-cs"/>
              </a:rPr>
              <a:t>All levels</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i="1" u="none" strike="noStrike" kern="1200" cap="none" spc="0" normalizeH="0" baseline="0" noProof="0" dirty="0">
                <a:ln>
                  <a:noFill/>
                </a:ln>
                <a:solidFill>
                  <a:srgbClr val="211CE2"/>
                </a:solidFill>
                <a:effectLst/>
                <a:uLnTx/>
                <a:uFillTx/>
                <a:latin typeface="+mn-lt"/>
                <a:ea typeface="+mn-ea"/>
                <a:cs typeface="+mn-cs"/>
              </a:rPr>
              <a:t>except possibly the last</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a:ln>
                  <a:noFill/>
                </a:ln>
                <a:solidFill>
                  <a:srgbClr val="FF0000"/>
                </a:solidFill>
                <a:effectLst/>
                <a:uLnTx/>
                <a:uFillTx/>
                <a:latin typeface="+mn-lt"/>
                <a:ea typeface="+mn-ea"/>
                <a:cs typeface="+mn-cs"/>
              </a:rPr>
              <a:t>are filled</a:t>
            </a:r>
            <a:r>
              <a:rPr kumimoji="0" lang="en-US" sz="2400" b="0" i="0" u="none" strike="noStrike" kern="1200" cap="none" spc="0" normalizeH="0" baseline="0" noProof="0" dirty="0">
                <a:ln>
                  <a:noFill/>
                </a:ln>
                <a:solidFill>
                  <a:schemeClr val="tx1"/>
                </a:solidFill>
                <a:effectLst/>
                <a:uLnTx/>
                <a:uFillTx/>
                <a:latin typeface="+mn-lt"/>
                <a:ea typeface="+mn-ea"/>
                <a:cs typeface="+mn-cs"/>
              </a:rPr>
              <a:t>, and all nodes are as left as possible</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1" i="0" u="none" strike="noStrike" kern="1200" cap="none" spc="0" normalizeH="0" baseline="0" noProof="0" dirty="0">
                <a:ln>
                  <a:noFill/>
                </a:ln>
                <a:solidFill>
                  <a:srgbClr val="FF0000"/>
                </a:solidFill>
                <a:effectLst/>
                <a:uLnTx/>
                <a:uFillTx/>
                <a:latin typeface="+mn-lt"/>
                <a:ea typeface="+mn-ea"/>
                <a:cs typeface="+mn-cs"/>
              </a:rPr>
              <a:t>Perfect</a:t>
            </a:r>
            <a:r>
              <a:rPr kumimoji="0" lang="en-US" sz="2400" b="1" i="0" u="none" strike="noStrike" kern="1200" cap="none" spc="0" normalizeH="0" baseline="0" noProof="0" dirty="0">
                <a:ln>
                  <a:noFill/>
                </a:ln>
                <a:solidFill>
                  <a:schemeClr val="tx1"/>
                </a:solidFill>
                <a:effectLst/>
                <a:uLnTx/>
                <a:uFillTx/>
                <a:latin typeface="+mn-lt"/>
                <a:ea typeface="+mn-ea"/>
                <a:cs typeface="+mn-cs"/>
              </a:rPr>
              <a:t> Binary Tree</a:t>
            </a:r>
            <a:r>
              <a:rPr kumimoji="0" lang="en-US" sz="2400" b="0" i="0" u="none" strike="noStrike" kern="1200" cap="none" spc="0" normalizeH="0" baseline="0" noProof="0" dirty="0">
                <a:ln>
                  <a:noFill/>
                </a:ln>
                <a:solidFill>
                  <a:schemeClr val="tx1"/>
                </a:solidFill>
                <a:effectLst/>
                <a:uLnTx/>
                <a:uFillTx/>
                <a:latin typeface="+mn-lt"/>
                <a:ea typeface="+mn-ea"/>
                <a:cs typeface="+mn-cs"/>
              </a:rPr>
              <a:t>: All nodes have </a:t>
            </a:r>
            <a:r>
              <a:rPr kumimoji="0" lang="en-US" sz="2400" b="1" i="0" u="none" strike="noStrike" kern="1200" cap="none" spc="0" normalizeH="0" baseline="0" noProof="0" dirty="0">
                <a:ln>
                  <a:noFill/>
                </a:ln>
                <a:solidFill>
                  <a:srgbClr val="FF0000"/>
                </a:solidFill>
                <a:effectLst/>
                <a:uLnTx/>
                <a:uFillTx/>
                <a:latin typeface="+mn-lt"/>
                <a:ea typeface="+mn-ea"/>
                <a:cs typeface="+mn-cs"/>
              </a:rPr>
              <a:t>exactly two children</a:t>
            </a:r>
            <a:r>
              <a:rPr kumimoji="0" lang="en-US" sz="2400" b="0" i="0" u="none" strike="noStrike" kern="1200" cap="none" spc="0" normalizeH="0" baseline="0" noProof="0" dirty="0">
                <a:ln>
                  <a:noFill/>
                </a:ln>
                <a:solidFill>
                  <a:schemeClr val="tx1"/>
                </a:solidFill>
                <a:effectLst/>
                <a:uLnTx/>
                <a:uFillTx/>
                <a:latin typeface="+mn-lt"/>
                <a:ea typeface="+mn-ea"/>
                <a:cs typeface="+mn-cs"/>
              </a:rPr>
              <a:t>, and </a:t>
            </a:r>
            <a:r>
              <a:rPr kumimoji="0" lang="en-US" sz="2400" b="0" i="1" u="none" strike="noStrike" kern="1200" cap="none" spc="0" normalizeH="0" baseline="0" noProof="0" dirty="0">
                <a:ln>
                  <a:noFill/>
                </a:ln>
                <a:solidFill>
                  <a:srgbClr val="211CE2"/>
                </a:solidFill>
                <a:effectLst/>
                <a:uLnTx/>
                <a:uFillTx/>
                <a:latin typeface="+mn-lt"/>
                <a:ea typeface="+mn-ea"/>
                <a:cs typeface="+mn-cs"/>
              </a:rPr>
              <a:t>all leaf nodes are at the same level</a:t>
            </a:r>
          </a:p>
        </p:txBody>
      </p:sp>
      <p:sp>
        <p:nvSpPr>
          <p:cNvPr id="20484" name="Rectangle 7"/>
          <p:cNvSpPr/>
          <p:nvPr/>
        </p:nvSpPr>
        <p:spPr>
          <a:xfrm>
            <a:off x="1295400" y="136525"/>
            <a:ext cx="70104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Types of Binary Trees</a:t>
            </a:r>
          </a:p>
        </p:txBody>
      </p:sp>
      <p:pic>
        <p:nvPicPr>
          <p:cNvPr id="20485" name="Picture 1"/>
          <p:cNvPicPr>
            <a:picLocks noChangeAspect="1"/>
          </p:cNvPicPr>
          <p:nvPr/>
        </p:nvPicPr>
        <p:blipFill>
          <a:blip r:embed="rId3"/>
          <a:stretch>
            <a:fillRect/>
          </a:stretch>
        </p:blipFill>
        <p:spPr>
          <a:xfrm>
            <a:off x="60325" y="3767138"/>
            <a:ext cx="2895600" cy="2682875"/>
          </a:xfrm>
          <a:prstGeom prst="rect">
            <a:avLst/>
          </a:prstGeom>
          <a:noFill/>
          <a:ln w="28575" cap="flat" cmpd="sng">
            <a:solidFill>
              <a:srgbClr val="7030A0"/>
            </a:solidFill>
            <a:prstDash val="solid"/>
            <a:miter/>
            <a:headEnd type="none" w="med" len="med"/>
            <a:tailEnd type="none" w="med" len="med"/>
          </a:ln>
        </p:spPr>
      </p:pic>
      <p:pic>
        <p:nvPicPr>
          <p:cNvPr id="20486" name="Picture 2"/>
          <p:cNvPicPr>
            <a:picLocks noChangeAspect="1"/>
          </p:cNvPicPr>
          <p:nvPr/>
        </p:nvPicPr>
        <p:blipFill>
          <a:blip r:embed="rId4"/>
          <a:stretch>
            <a:fillRect/>
          </a:stretch>
        </p:blipFill>
        <p:spPr>
          <a:xfrm>
            <a:off x="3051175" y="3767138"/>
            <a:ext cx="3025775" cy="2682875"/>
          </a:xfrm>
          <a:prstGeom prst="rect">
            <a:avLst/>
          </a:prstGeom>
          <a:noFill/>
          <a:ln w="28575" cap="flat" cmpd="sng">
            <a:solidFill>
              <a:srgbClr val="00B050"/>
            </a:solidFill>
            <a:prstDash val="solid"/>
            <a:miter/>
            <a:headEnd type="none" w="med" len="med"/>
            <a:tailEnd type="none" w="med" len="med"/>
          </a:ln>
        </p:spPr>
      </p:pic>
      <p:pic>
        <p:nvPicPr>
          <p:cNvPr id="20487" name="Picture 3"/>
          <p:cNvPicPr>
            <a:picLocks noChangeAspect="1"/>
          </p:cNvPicPr>
          <p:nvPr/>
        </p:nvPicPr>
        <p:blipFill>
          <a:blip r:embed="rId5"/>
          <a:stretch>
            <a:fillRect/>
          </a:stretch>
        </p:blipFill>
        <p:spPr>
          <a:xfrm>
            <a:off x="6172200" y="3779838"/>
            <a:ext cx="2895600" cy="2697162"/>
          </a:xfrm>
          <a:prstGeom prst="rect">
            <a:avLst/>
          </a:prstGeom>
          <a:noFill/>
          <a:ln w="28575" cap="flat" cmpd="sng">
            <a:solidFill>
              <a:srgbClr val="C00000"/>
            </a:solidFill>
            <a:prstDash val="solid"/>
            <a:miter/>
            <a:headEnd type="none" w="med" len="med"/>
            <a:tailEnd type="none" w="med" len="me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3" name="Picture 32"/>
          <p:cNvPicPr>
            <a:picLocks noChangeAspect="1"/>
          </p:cNvPicPr>
          <p:nvPr/>
        </p:nvPicPr>
        <p:blipFill>
          <a:blip r:embed="rId2"/>
          <a:srcRect l="12500" t="54227" r="62500" b="13889"/>
          <a:stretch>
            <a:fillRect/>
          </a:stretch>
        </p:blipFill>
        <p:spPr>
          <a:xfrm>
            <a:off x="5023514" y="1940355"/>
            <a:ext cx="3200867" cy="2362200"/>
          </a:xfrm>
          <a:prstGeom prst="rect">
            <a:avLst/>
          </a:prstGeom>
          <a:noFill/>
          <a:ln w="9525">
            <a:solidFill>
              <a:schemeClr val="accent1"/>
            </a:solidFill>
          </a:ln>
        </p:spPr>
      </p:pic>
      <p:sp>
        <p:nvSpPr>
          <p:cNvPr id="3" name="Text Box 2"/>
          <p:cNvSpPr txBox="1"/>
          <p:nvPr/>
        </p:nvSpPr>
        <p:spPr>
          <a:xfrm>
            <a:off x="3976697" y="178971"/>
            <a:ext cx="2590800" cy="1568450"/>
          </a:xfrm>
          <a:prstGeom prst="rect">
            <a:avLst/>
          </a:prstGeom>
          <a:noFill/>
        </p:spPr>
        <p:txBody>
          <a:bodyPr wrap="square" rtlCol="0" anchor="t">
            <a:spAutoFit/>
          </a:bodyPr>
          <a:lstStyle/>
          <a:p>
            <a:r>
              <a:rPr lang="en-US" altLang="en-US" sz="2400" noProof="0" dirty="0">
                <a:ln>
                  <a:noFill/>
                </a:ln>
                <a:solidFill>
                  <a:srgbClr val="141EDD"/>
                </a:solidFill>
                <a:effectLst/>
                <a:uLnTx/>
                <a:uFillTx/>
                <a:latin typeface="+mn-lt"/>
                <a:sym typeface="+mn-ea"/>
              </a:rPr>
              <a:t>Proper</a:t>
            </a:r>
            <a:r>
              <a:rPr lang="en-US" altLang="en-US" sz="2400" noProof="0" dirty="0">
                <a:ln>
                  <a:noFill/>
                </a:ln>
                <a:effectLst/>
                <a:uLnTx/>
                <a:uFillTx/>
                <a:latin typeface="+mn-lt"/>
                <a:sym typeface="+mn-ea"/>
              </a:rPr>
              <a:t> / Full</a:t>
            </a:r>
          </a:p>
          <a:p>
            <a:r>
              <a:rPr lang="en-US" sz="2400" noProof="0" dirty="0">
                <a:ln>
                  <a:noFill/>
                </a:ln>
                <a:solidFill>
                  <a:srgbClr val="FF0000"/>
                </a:solidFill>
                <a:effectLst/>
                <a:uLnTx/>
                <a:uFillTx/>
                <a:latin typeface="+mn-lt"/>
                <a:sym typeface="+mn-ea"/>
              </a:rPr>
              <a:t>Complete</a:t>
            </a:r>
            <a:r>
              <a:rPr lang="en-US" sz="2400" noProof="0" dirty="0">
                <a:ln>
                  <a:noFill/>
                </a:ln>
                <a:effectLst/>
                <a:uLnTx/>
                <a:uFillTx/>
                <a:latin typeface="+mn-lt"/>
                <a:sym typeface="+mn-ea"/>
              </a:rPr>
              <a:t> </a:t>
            </a:r>
          </a:p>
          <a:p>
            <a:r>
              <a:rPr lang="en-US" sz="2400" noProof="0" dirty="0">
                <a:ln>
                  <a:noFill/>
                </a:ln>
                <a:solidFill>
                  <a:srgbClr val="00B050"/>
                </a:solidFill>
                <a:effectLst/>
                <a:uLnTx/>
                <a:uFillTx/>
                <a:latin typeface="+mn-lt"/>
                <a:sym typeface="+mn-ea"/>
              </a:rPr>
              <a:t>Perfect</a:t>
            </a:r>
            <a:endParaRPr lang="en-US" altLang="en-US" sz="2400" noProof="0" dirty="0">
              <a:ln>
                <a:noFill/>
              </a:ln>
              <a:solidFill>
                <a:srgbClr val="00B050"/>
              </a:solidFill>
              <a:effectLst/>
              <a:uLnTx/>
              <a:uFillTx/>
              <a:latin typeface="+mn-lt"/>
              <a:sym typeface="+mn-ea"/>
            </a:endParaRPr>
          </a:p>
          <a:p>
            <a:endParaRPr lang="en-US" altLang="en-US" sz="2400" noProof="0" dirty="0">
              <a:ln>
                <a:noFill/>
              </a:ln>
              <a:solidFill>
                <a:srgbClr val="00B050"/>
              </a:solidFill>
              <a:effectLst/>
              <a:uLnTx/>
              <a:uFillTx/>
              <a:latin typeface="+mn-lt"/>
              <a:sym typeface="+mn-ea"/>
            </a:endParaRPr>
          </a:p>
        </p:txBody>
      </p:sp>
      <p:sp>
        <p:nvSpPr>
          <p:cNvPr id="4" name="Action Button: Help 3"/>
          <p:cNvSpPr/>
          <p:nvPr/>
        </p:nvSpPr>
        <p:spPr>
          <a:xfrm>
            <a:off x="2362200" y="243690"/>
            <a:ext cx="1219200" cy="1066799"/>
          </a:xfrm>
          <a:prstGeom prst="actionButtonHelp">
            <a:avLst/>
          </a:prstGeom>
          <a:gradFill>
            <a:gsLst>
              <a:gs pos="0">
                <a:srgbClr val="FBFB11"/>
              </a:gs>
              <a:gs pos="100000">
                <a:srgbClr val="838309"/>
              </a:gs>
            </a:gsLst>
            <a:lin ang="5400000" scaled="0"/>
          </a:grad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pic>
        <p:nvPicPr>
          <p:cNvPr id="44040" name="Picture 5"/>
          <p:cNvPicPr>
            <a:picLocks noChangeAspect="1"/>
          </p:cNvPicPr>
          <p:nvPr/>
        </p:nvPicPr>
        <p:blipFill>
          <a:blip r:embed="rId3"/>
          <a:srcRect l="64085" r="3521" b="25629"/>
          <a:stretch>
            <a:fillRect/>
          </a:stretch>
        </p:blipFill>
        <p:spPr>
          <a:xfrm>
            <a:off x="5023513" y="4535075"/>
            <a:ext cx="3200868" cy="2140822"/>
          </a:xfrm>
          <a:prstGeom prst="rect">
            <a:avLst/>
          </a:prstGeom>
          <a:noFill/>
          <a:ln w="9525">
            <a:solidFill>
              <a:schemeClr val="accent1"/>
            </a:solidFill>
          </a:ln>
        </p:spPr>
      </p:pic>
      <p:pic>
        <p:nvPicPr>
          <p:cNvPr id="2" name="Picture 1">
            <a:extLst>
              <a:ext uri="{FF2B5EF4-FFF2-40B4-BE49-F238E27FC236}">
                <a16:creationId xmlns:a16="http://schemas.microsoft.com/office/drawing/2014/main" id="{EFCFE8F4-323E-4E28-97FC-B3FD509F363C}"/>
              </a:ext>
            </a:extLst>
          </p:cNvPr>
          <p:cNvPicPr>
            <a:picLocks noChangeAspect="1"/>
          </p:cNvPicPr>
          <p:nvPr/>
        </p:nvPicPr>
        <p:blipFill rotWithShape="1">
          <a:blip r:embed="rId4"/>
          <a:srcRect l="7528"/>
          <a:stretch/>
        </p:blipFill>
        <p:spPr>
          <a:xfrm>
            <a:off x="1219200" y="1940355"/>
            <a:ext cx="3595230" cy="2374036"/>
          </a:xfrm>
          <a:prstGeom prst="rect">
            <a:avLst/>
          </a:prstGeom>
          <a:ln>
            <a:solidFill>
              <a:schemeClr val="accent1"/>
            </a:solidFill>
          </a:ln>
        </p:spPr>
      </p:pic>
      <p:pic>
        <p:nvPicPr>
          <p:cNvPr id="5" name="Picture 4">
            <a:extLst>
              <a:ext uri="{FF2B5EF4-FFF2-40B4-BE49-F238E27FC236}">
                <a16:creationId xmlns:a16="http://schemas.microsoft.com/office/drawing/2014/main" id="{F83ACC3A-7A45-4D20-A636-FC0F4CB6A868}"/>
              </a:ext>
            </a:extLst>
          </p:cNvPr>
          <p:cNvPicPr>
            <a:picLocks noChangeAspect="1"/>
          </p:cNvPicPr>
          <p:nvPr/>
        </p:nvPicPr>
        <p:blipFill>
          <a:blip r:embed="rId5"/>
          <a:stretch>
            <a:fillRect/>
          </a:stretch>
        </p:blipFill>
        <p:spPr>
          <a:xfrm>
            <a:off x="1213981" y="4535075"/>
            <a:ext cx="3595230" cy="2138027"/>
          </a:xfrm>
          <a:prstGeom prst="rect">
            <a:avLst/>
          </a:prstGeom>
          <a:ln>
            <a:solidFill>
              <a:schemeClr val="accent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2532" name="Rectangle 8"/>
          <p:cNvSpPr/>
          <p:nvPr/>
        </p:nvSpPr>
        <p:spPr>
          <a:xfrm>
            <a:off x="685800" y="407988"/>
            <a:ext cx="7696200" cy="64770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3600" b="1" dirty="0">
                <a:solidFill>
                  <a:srgbClr val="CC3300"/>
                </a:solidFill>
              </a:rPr>
              <a:t>Binary Tree example – Expression Tree</a:t>
            </a:r>
          </a:p>
        </p:txBody>
      </p:sp>
      <p:sp>
        <p:nvSpPr>
          <p:cNvPr id="22533" name="TextBox 7"/>
          <p:cNvSpPr txBox="1"/>
          <p:nvPr/>
        </p:nvSpPr>
        <p:spPr>
          <a:xfrm>
            <a:off x="228600" y="1219200"/>
            <a:ext cx="8610600" cy="19383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spcBef>
                <a:spcPct val="0"/>
              </a:spcBef>
              <a:buFontTx/>
              <a:buNone/>
            </a:pPr>
            <a:r>
              <a:rPr lang="en-US" altLang="en-US" sz="2400" dirty="0">
                <a:latin typeface="Arial" panose="020B0604020202020204" pitchFamily="34" charset="0"/>
              </a:rPr>
              <a:t>Typical arithmetic expression tree is a proper binary tree, since each operator +,  −,  ∗, and / takes exactly two operands. Of course, if we were to allow unary operators, like negation (−), as in “−</a:t>
            </a:r>
            <a:r>
              <a:rPr lang="en-US" altLang="en-US" sz="2400" i="1" dirty="0">
                <a:latin typeface="Arial" panose="020B0604020202020204" pitchFamily="34" charset="0"/>
              </a:rPr>
              <a:t>x,” then we could have an improper binary </a:t>
            </a:r>
            <a:r>
              <a:rPr lang="en-US" altLang="en-US" sz="2400" dirty="0">
                <a:latin typeface="Arial" panose="020B0604020202020204" pitchFamily="34" charset="0"/>
              </a:rPr>
              <a:t>tree.</a:t>
            </a:r>
          </a:p>
        </p:txBody>
      </p:sp>
      <p:pic>
        <p:nvPicPr>
          <p:cNvPr id="22534" name="Picture 6"/>
          <p:cNvPicPr>
            <a:picLocks noChangeAspect="1"/>
          </p:cNvPicPr>
          <p:nvPr/>
        </p:nvPicPr>
        <p:blipFill>
          <a:blip r:embed="rId3"/>
          <a:srcRect l="27083" t="33333" r="22917" b="38208"/>
          <a:stretch>
            <a:fillRect/>
          </a:stretch>
        </p:blipFill>
        <p:spPr>
          <a:xfrm>
            <a:off x="457200" y="3124200"/>
            <a:ext cx="7924800" cy="281940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4580" name="Rectangle 2"/>
          <p:cNvSpPr>
            <a:spLocks noGrp="1"/>
          </p:cNvSpPr>
          <p:nvPr>
            <p:ph type="title"/>
          </p:nvPr>
        </p:nvSpPr>
        <p:spPr>
          <a:xfrm>
            <a:off x="1371600" y="192088"/>
            <a:ext cx="6781800" cy="701675"/>
          </a:xfrm>
        </p:spPr>
        <p:txBody>
          <a:bodyPr vert="horz" wrap="square" lIns="91440" tIns="45720" rIns="91440" bIns="45720" anchor="ctr" anchorCtr="0">
            <a:spAutoFit/>
          </a:bodyPr>
          <a:lstStyle/>
          <a:p>
            <a:r>
              <a:rPr lang="en-US" altLang="en-US" sz="4000" b="1" dirty="0">
                <a:solidFill>
                  <a:srgbClr val="CC3300"/>
                </a:solidFill>
              </a:rPr>
              <a:t>Binary Tree Traversals</a:t>
            </a:r>
          </a:p>
        </p:txBody>
      </p:sp>
      <p:sp>
        <p:nvSpPr>
          <p:cNvPr id="24581" name="Rectangle 3"/>
          <p:cNvSpPr>
            <a:spLocks noGrp="1"/>
          </p:cNvSpPr>
          <p:nvPr>
            <p:ph type="body"/>
          </p:nvPr>
        </p:nvSpPr>
        <p:spPr>
          <a:xfrm>
            <a:off x="381000" y="1003300"/>
            <a:ext cx="8305800" cy="2459038"/>
          </a:xfrm>
        </p:spPr>
        <p:txBody>
          <a:bodyPr vert="horz" wrap="square" lIns="91440" tIns="45720" rIns="91440" bIns="45720" anchor="t" anchorCtr="0">
            <a:spAutoFit/>
          </a:bodyPr>
          <a:lstStyle/>
          <a:p>
            <a:pPr marL="319405" indent="-319405" algn="just">
              <a:spcAft>
                <a:spcPts val="600"/>
              </a:spcAft>
            </a:pPr>
            <a:r>
              <a:rPr lang="en-US" altLang="en-US" sz="2400" b="1" dirty="0"/>
              <a:t>Breadth-first traversal</a:t>
            </a:r>
            <a:r>
              <a:rPr lang="en-US" altLang="en-US" sz="2400" i="1" dirty="0"/>
              <a:t> </a:t>
            </a:r>
            <a:r>
              <a:rPr lang="en-US" altLang="en-US" sz="2400" dirty="0"/>
              <a:t>is visiting each node starting from the lowest (or highest) level and moving down (or up) level by level, visiting nodes on each level from left to right (or from right to left)</a:t>
            </a:r>
          </a:p>
          <a:p>
            <a:pPr marL="319405" indent="-319405" algn="just"/>
            <a:r>
              <a:rPr lang="en-US" altLang="en-US" sz="2400" b="1" dirty="0"/>
              <a:t>Depth-first traversal </a:t>
            </a:r>
            <a:r>
              <a:rPr lang="en-US" altLang="en-US" sz="2400" dirty="0"/>
              <a:t>starts at the root node and examines each branch as far as possible before backtracking </a:t>
            </a:r>
          </a:p>
        </p:txBody>
      </p:sp>
      <p:pic>
        <p:nvPicPr>
          <p:cNvPr id="24582" name="Picture 5"/>
          <p:cNvPicPr>
            <a:picLocks noChangeAspect="1"/>
          </p:cNvPicPr>
          <p:nvPr/>
        </p:nvPicPr>
        <p:blipFill>
          <a:blip r:embed="rId2"/>
          <a:srcRect l="58333" t="41312" r="18845" b="23889"/>
          <a:stretch>
            <a:fillRect/>
          </a:stretch>
        </p:blipFill>
        <p:spPr>
          <a:xfrm>
            <a:off x="1066800" y="3752850"/>
            <a:ext cx="2743200" cy="2603500"/>
          </a:xfrm>
          <a:prstGeom prst="rect">
            <a:avLst/>
          </a:prstGeom>
          <a:noFill/>
          <a:ln w="9525">
            <a:noFill/>
          </a:ln>
        </p:spPr>
      </p:pic>
      <p:sp>
        <p:nvSpPr>
          <p:cNvPr id="2" name="Action Button: Help 1"/>
          <p:cNvSpPr/>
          <p:nvPr/>
        </p:nvSpPr>
        <p:spPr>
          <a:xfrm>
            <a:off x="5029200" y="4038600"/>
            <a:ext cx="1524000" cy="1447800"/>
          </a:xfrm>
          <a:prstGeom prst="actionButtonHelp">
            <a:avLst/>
          </a:prstGeom>
          <a:gradFill>
            <a:gsLst>
              <a:gs pos="0">
                <a:srgbClr val="FBFB11"/>
              </a:gs>
              <a:gs pos="100000">
                <a:srgbClr val="838309"/>
              </a:gs>
            </a:gsLst>
            <a:lin ang="5400000" scaled="0"/>
          </a:grad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5124"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2</a:t>
            </a:fld>
            <a:endParaRPr lang="en-US" altLang="en-US" sz="1200" b="1" dirty="0">
              <a:solidFill>
                <a:srgbClr val="FFFFFF"/>
              </a:solidFill>
              <a:latin typeface="Arial" panose="020B0604020202020204" pitchFamily="34" charset="0"/>
            </a:endParaRPr>
          </a:p>
        </p:txBody>
      </p:sp>
      <p:sp>
        <p:nvSpPr>
          <p:cNvPr id="5125" name="Rectangle 3"/>
          <p:cNvSpPr>
            <a:spLocks noGrp="1"/>
          </p:cNvSpPr>
          <p:nvPr>
            <p:ph sz="quarter" idx="1"/>
          </p:nvPr>
        </p:nvSpPr>
        <p:spPr>
          <a:xfrm>
            <a:off x="1752600" y="1222375"/>
            <a:ext cx="6477000" cy="5133975"/>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2800" dirty="0"/>
              <a:t>What is a Trees?</a:t>
            </a:r>
          </a:p>
          <a:p>
            <a:pPr marL="319405" lvl="0" indent="-319405"/>
            <a:r>
              <a:rPr lang="en-US" altLang="en-US" sz="2800" dirty="0"/>
              <a:t>Tree Terminology</a:t>
            </a:r>
          </a:p>
          <a:p>
            <a:pPr marL="319405" lvl="0" indent="-319405"/>
            <a:r>
              <a:rPr lang="en-US" altLang="en-US" sz="2800" dirty="0"/>
              <a:t>Tree examples</a:t>
            </a:r>
          </a:p>
          <a:p>
            <a:pPr marL="319405" lvl="0" indent="-319405"/>
            <a:r>
              <a:rPr lang="en-US" altLang="en-US" sz="2800" dirty="0"/>
              <a:t>Ordered Trees</a:t>
            </a:r>
          </a:p>
          <a:p>
            <a:pPr marL="319405" lvl="0" indent="-319405"/>
            <a:r>
              <a:rPr lang="en-US" altLang="en-US" sz="2800" dirty="0"/>
              <a:t>Tree Traversals</a:t>
            </a:r>
          </a:p>
          <a:p>
            <a:pPr marL="319405" lvl="0" indent="-319405"/>
            <a:r>
              <a:rPr lang="en-US" altLang="en-US" sz="2800" dirty="0"/>
              <a:t>Binary Trees</a:t>
            </a:r>
          </a:p>
          <a:p>
            <a:pPr marL="319405" lvl="0" indent="-319405"/>
            <a:r>
              <a:rPr lang="en-US" altLang="en-US" sz="2800" dirty="0"/>
              <a:t>Implementing Binary Trees</a:t>
            </a:r>
          </a:p>
          <a:p>
            <a:pPr marL="319405" lvl="0" indent="-319405"/>
            <a:r>
              <a:rPr lang="en-US" altLang="en-US" sz="2800" dirty="0"/>
              <a:t>Binary Search Tree</a:t>
            </a:r>
          </a:p>
          <a:p>
            <a:pPr marL="319405" lvl="0" indent="-319405"/>
            <a:r>
              <a:rPr lang="en-US" altLang="en-US" sz="2800" dirty="0"/>
              <a:t>Insertion</a:t>
            </a:r>
          </a:p>
          <a:p>
            <a:pPr marL="319405" lvl="0" indent="-319405"/>
            <a:r>
              <a:rPr lang="en-US" altLang="en-US" sz="2800" dirty="0"/>
              <a:t>Deletion</a:t>
            </a:r>
          </a:p>
        </p:txBody>
      </p:sp>
      <p:sp>
        <p:nvSpPr>
          <p:cNvPr id="5126" name="Rectangle 2"/>
          <p:cNvSpPr/>
          <p:nvPr/>
        </p:nvSpPr>
        <p:spPr>
          <a:xfrm>
            <a:off x="457200" y="457200"/>
            <a:ext cx="82296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5604" name="Rectangle 2"/>
          <p:cNvSpPr>
            <a:spLocks noGrp="1"/>
          </p:cNvSpPr>
          <p:nvPr>
            <p:ph type="title"/>
          </p:nvPr>
        </p:nvSpPr>
        <p:spPr>
          <a:xfrm>
            <a:off x="1371600" y="192088"/>
            <a:ext cx="6781800" cy="701675"/>
          </a:xfrm>
        </p:spPr>
        <p:txBody>
          <a:bodyPr vert="horz" wrap="square" lIns="91440" tIns="45720" rIns="91440" bIns="45720" anchor="ctr" anchorCtr="0">
            <a:spAutoFit/>
          </a:bodyPr>
          <a:lstStyle/>
          <a:p>
            <a:r>
              <a:rPr lang="en-US" altLang="en-US" sz="4000" b="1" dirty="0">
                <a:solidFill>
                  <a:srgbClr val="CC3300"/>
                </a:solidFill>
              </a:rPr>
              <a:t>Binary Tree Traversals</a:t>
            </a:r>
          </a:p>
        </p:txBody>
      </p:sp>
      <p:sp>
        <p:nvSpPr>
          <p:cNvPr id="25605" name="Rectangle 3"/>
          <p:cNvSpPr>
            <a:spLocks noGrp="1"/>
          </p:cNvSpPr>
          <p:nvPr>
            <p:ph type="body"/>
          </p:nvPr>
        </p:nvSpPr>
        <p:spPr>
          <a:xfrm>
            <a:off x="381000" y="1003300"/>
            <a:ext cx="8305800" cy="2459038"/>
          </a:xfrm>
        </p:spPr>
        <p:txBody>
          <a:bodyPr vert="horz" wrap="square" lIns="91440" tIns="45720" rIns="91440" bIns="45720" anchor="t" anchorCtr="0">
            <a:spAutoFit/>
          </a:bodyPr>
          <a:lstStyle/>
          <a:p>
            <a:pPr marL="319405" indent="-319405" algn="just">
              <a:spcAft>
                <a:spcPts val="600"/>
              </a:spcAft>
            </a:pPr>
            <a:r>
              <a:rPr lang="en-US" altLang="en-US" sz="2400" b="1" dirty="0"/>
              <a:t>Breadth-first traversal</a:t>
            </a:r>
            <a:r>
              <a:rPr lang="en-US" altLang="en-US" sz="2400" i="1" dirty="0"/>
              <a:t> (</a:t>
            </a:r>
            <a:r>
              <a:rPr lang="en-US" altLang="en-US" sz="2400" dirty="0"/>
              <a:t>Level-order traversal</a:t>
            </a:r>
            <a:r>
              <a:rPr lang="en-US" altLang="en-US" sz="2400" i="1" dirty="0"/>
              <a:t>) </a:t>
            </a:r>
            <a:r>
              <a:rPr lang="en-US" altLang="en-US" sz="2400" dirty="0"/>
              <a:t>is visiting each node starting from the lowest (or highest) level and moving down (or up) level by level, visiting nodes on each level from left to right (or from right to left)</a:t>
            </a:r>
          </a:p>
          <a:p>
            <a:pPr marL="319405" indent="-319405" algn="just"/>
            <a:r>
              <a:rPr lang="en-US" altLang="en-US" sz="2400" b="1" dirty="0"/>
              <a:t>Depth-first traversal </a:t>
            </a:r>
            <a:r>
              <a:rPr lang="en-US" altLang="en-US" sz="2400" dirty="0"/>
              <a:t>starts at the root node and examines each branch as far as possible before backtracking </a:t>
            </a:r>
          </a:p>
        </p:txBody>
      </p:sp>
      <p:pic>
        <p:nvPicPr>
          <p:cNvPr id="25606" name="Picture 5"/>
          <p:cNvPicPr>
            <a:picLocks noChangeAspect="1"/>
          </p:cNvPicPr>
          <p:nvPr/>
        </p:nvPicPr>
        <p:blipFill>
          <a:blip r:embed="rId2"/>
          <a:srcRect l="58333" t="41312" r="18845" b="23889"/>
          <a:stretch>
            <a:fillRect/>
          </a:stretch>
        </p:blipFill>
        <p:spPr>
          <a:xfrm>
            <a:off x="1066800" y="3752850"/>
            <a:ext cx="2743200" cy="2603500"/>
          </a:xfrm>
          <a:prstGeom prst="rect">
            <a:avLst/>
          </a:prstGeom>
          <a:noFill/>
          <a:ln w="9525">
            <a:noFill/>
          </a:ln>
        </p:spPr>
      </p:pic>
      <p:sp>
        <p:nvSpPr>
          <p:cNvPr id="25607" name="Text Box 6"/>
          <p:cNvSpPr txBox="1"/>
          <p:nvPr/>
        </p:nvSpPr>
        <p:spPr>
          <a:xfrm>
            <a:off x="4762500" y="3789363"/>
            <a:ext cx="2849563" cy="22463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000" dirty="0">
                <a:latin typeface="Arial" panose="020B0604020202020204" pitchFamily="34" charset="0"/>
              </a:rPr>
              <a:t>Breadth-first traversal:</a:t>
            </a:r>
          </a:p>
          <a:p>
            <a:pPr marL="0" lvl="0" indent="0" eaLnBrk="1" hangingPunct="1">
              <a:spcBef>
                <a:spcPct val="50000"/>
              </a:spcBef>
              <a:buFontTx/>
              <a:buNone/>
            </a:pPr>
            <a:r>
              <a:rPr lang="en-US" altLang="en-US" sz="2000" dirty="0">
                <a:latin typeface="Arial" panose="020B0604020202020204" pitchFamily="34" charset="0"/>
              </a:rPr>
              <a:t>A, B, C, D, E, F, G, H, I</a:t>
            </a:r>
          </a:p>
          <a:p>
            <a:pPr marL="0" lvl="0" indent="0" eaLnBrk="1" hangingPunct="1">
              <a:spcBef>
                <a:spcPct val="50000"/>
              </a:spcBef>
              <a:buFontTx/>
              <a:buNone/>
            </a:pPr>
            <a:endParaRPr lang="en-US" altLang="en-US" sz="2000" dirty="0">
              <a:latin typeface="Arial" panose="020B0604020202020204" pitchFamily="34" charset="0"/>
            </a:endParaRPr>
          </a:p>
          <a:p>
            <a:pPr marL="0" lvl="0" indent="0" eaLnBrk="1" hangingPunct="1">
              <a:spcBef>
                <a:spcPct val="50000"/>
              </a:spcBef>
              <a:buNone/>
            </a:pPr>
            <a:r>
              <a:rPr lang="en-US" altLang="en-US" sz="2000" dirty="0">
                <a:latin typeface="Arial" panose="020B0604020202020204" pitchFamily="34" charset="0"/>
              </a:rPr>
              <a:t>Depth-first traversal:</a:t>
            </a:r>
          </a:p>
          <a:p>
            <a:pPr marL="0" lvl="0" indent="0" eaLnBrk="1" hangingPunct="1">
              <a:spcBef>
                <a:spcPct val="50000"/>
              </a:spcBef>
              <a:buFontTx/>
              <a:buNone/>
            </a:pPr>
            <a:r>
              <a:rPr lang="en-US" altLang="en-US" sz="2000" dirty="0">
                <a:latin typeface="Arial" panose="020B0604020202020204" pitchFamily="34" charset="0"/>
              </a:rPr>
              <a:t>A, B, D, E, H, I, C, F, 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6628" name="Rectangle 2"/>
          <p:cNvSpPr>
            <a:spLocks noGrp="1"/>
          </p:cNvSpPr>
          <p:nvPr>
            <p:ph type="title"/>
          </p:nvPr>
        </p:nvSpPr>
        <p:spPr>
          <a:xfrm>
            <a:off x="101600" y="638175"/>
            <a:ext cx="3962400" cy="1323975"/>
          </a:xfrm>
        </p:spPr>
        <p:txBody>
          <a:bodyPr vert="horz" wrap="square" lIns="91440" tIns="45720" rIns="91440" bIns="45720" anchor="ctr" anchorCtr="0">
            <a:spAutoFit/>
          </a:bodyPr>
          <a:lstStyle/>
          <a:p>
            <a:r>
              <a:rPr lang="en-US" altLang="en-US" sz="4000" b="1" dirty="0">
                <a:solidFill>
                  <a:srgbClr val="CC3300"/>
                </a:solidFill>
              </a:rPr>
              <a:t>Pre/In/Post-order Traversals</a:t>
            </a:r>
          </a:p>
        </p:txBody>
      </p:sp>
      <p:sp>
        <p:nvSpPr>
          <p:cNvPr id="26629"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21</a:t>
            </a:fld>
            <a:endParaRPr lang="en-US" altLang="en-US" sz="1200" b="1" dirty="0">
              <a:solidFill>
                <a:srgbClr val="FFFFFF"/>
              </a:solidFill>
              <a:latin typeface="Arial" panose="020B0604020202020204" pitchFamily="34" charset="0"/>
            </a:endParaRPr>
          </a:p>
        </p:txBody>
      </p:sp>
      <p:sp>
        <p:nvSpPr>
          <p:cNvPr id="26630" name="Text Box 8"/>
          <p:cNvSpPr txBox="1"/>
          <p:nvPr/>
        </p:nvSpPr>
        <p:spPr>
          <a:xfrm>
            <a:off x="4635500" y="412750"/>
            <a:ext cx="4267200" cy="178435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200" b="1" dirty="0">
                <a:solidFill>
                  <a:srgbClr val="00B050"/>
                </a:solidFill>
                <a:latin typeface="Arial" panose="020B0604020202020204" pitchFamily="34" charset="0"/>
              </a:rPr>
              <a:t>Pre-order (NLR)</a:t>
            </a:r>
          </a:p>
          <a:p>
            <a:pPr marL="0" lvl="0" indent="0" eaLnBrk="1" hangingPunct="1">
              <a:spcBef>
                <a:spcPct val="0"/>
              </a:spcBef>
              <a:buFontTx/>
              <a:buNone/>
            </a:pPr>
            <a:r>
              <a:rPr lang="en-US" altLang="en-US" sz="2200" b="1" dirty="0">
                <a:solidFill>
                  <a:srgbClr val="000000"/>
                </a:solidFill>
                <a:latin typeface="Arial" panose="020B0604020202020204" pitchFamily="34" charset="0"/>
              </a:rPr>
              <a:t>Algorithm</a:t>
            </a:r>
            <a:r>
              <a:rPr lang="en-US" altLang="en-US" sz="2200" dirty="0">
                <a:latin typeface="Arial" panose="020B0604020202020204" pitchFamily="34" charset="0"/>
              </a:rPr>
              <a:t> </a:t>
            </a:r>
            <a:r>
              <a:rPr lang="en-US" altLang="en-US" sz="2200" b="1" i="1" dirty="0">
                <a:solidFill>
                  <a:schemeClr val="tx2"/>
                </a:solidFill>
                <a:latin typeface="Arial" panose="020B0604020202020204" pitchFamily="34" charset="0"/>
              </a:rPr>
              <a:t>preOrder</a:t>
            </a:r>
            <a:r>
              <a:rPr lang="en-US" altLang="en-US" sz="2200" dirty="0">
                <a:solidFill>
                  <a:schemeClr val="tx2"/>
                </a:solidFill>
                <a:latin typeface="Arial" panose="020B0604020202020204" pitchFamily="34" charset="0"/>
              </a:rPr>
              <a:t>(</a:t>
            </a:r>
            <a:r>
              <a:rPr lang="en-US" altLang="en-US" sz="2200" b="1" i="1" dirty="0">
                <a:solidFill>
                  <a:schemeClr val="tx2"/>
                </a:solidFill>
                <a:latin typeface="Arial" panose="020B0604020202020204" pitchFamily="34" charset="0"/>
              </a:rPr>
              <a:t>v</a:t>
            </a:r>
            <a:r>
              <a:rPr lang="en-US" altLang="en-US" sz="2200" dirty="0">
                <a:solidFill>
                  <a:schemeClr val="tx2"/>
                </a:solidFill>
                <a:latin typeface="Arial" panose="020B0604020202020204" pitchFamily="34" charset="0"/>
              </a:rPr>
              <a:t>)</a:t>
            </a:r>
            <a:endParaRPr lang="en-US" altLang="en-US" sz="2200" dirty="0">
              <a:latin typeface="Arial" panose="020B0604020202020204" pitchFamily="34" charset="0"/>
            </a:endParaRPr>
          </a:p>
          <a:p>
            <a:pPr marL="457200" lvl="1" indent="0" eaLnBrk="1" hangingPunct="1">
              <a:spcBef>
                <a:spcPct val="0"/>
              </a:spcBef>
              <a:buFontTx/>
              <a:buNone/>
            </a:pPr>
            <a:r>
              <a:rPr lang="en-US" altLang="en-US" sz="2200" i="1" dirty="0">
                <a:solidFill>
                  <a:schemeClr val="accent2"/>
                </a:solidFill>
                <a:latin typeface="Arial" panose="020B0604020202020204" pitchFamily="34" charset="0"/>
              </a:rPr>
              <a:t>visit</a:t>
            </a:r>
            <a:r>
              <a:rPr lang="en-US" altLang="en-US" sz="2200" dirty="0">
                <a:solidFill>
                  <a:schemeClr val="accent2"/>
                </a:solidFill>
                <a:latin typeface="Arial" panose="020B0604020202020204" pitchFamily="34" charset="0"/>
              </a:rPr>
              <a:t>(</a:t>
            </a:r>
            <a:r>
              <a:rPr lang="en-US" altLang="en-US" sz="2200" i="1" dirty="0">
                <a:solidFill>
                  <a:schemeClr val="accent2"/>
                </a:solidFill>
                <a:latin typeface="Arial" panose="020B0604020202020204" pitchFamily="34" charset="0"/>
              </a:rPr>
              <a:t>v</a:t>
            </a:r>
            <a:r>
              <a:rPr lang="en-US" altLang="en-US" sz="2200" dirty="0">
                <a:solidFill>
                  <a:schemeClr val="accent2"/>
                </a:solidFill>
                <a:latin typeface="Arial" panose="020B0604020202020204" pitchFamily="34" charset="0"/>
              </a:rPr>
              <a:t>)</a:t>
            </a:r>
            <a:endParaRPr lang="en-US" altLang="en-US" sz="2200" i="1" dirty="0">
              <a:solidFill>
                <a:schemeClr val="accent2"/>
              </a:solidFill>
              <a:latin typeface="Arial" panose="020B0604020202020204" pitchFamily="34" charset="0"/>
            </a:endParaRPr>
          </a:p>
          <a:p>
            <a:pPr marL="457200" lvl="1" indent="0" eaLnBrk="1" hangingPunct="1">
              <a:spcBef>
                <a:spcPct val="0"/>
              </a:spcBef>
              <a:buFontTx/>
              <a:buNone/>
            </a:pPr>
            <a:r>
              <a:rPr lang="en-US" altLang="en-US" sz="2200" b="1" i="1" dirty="0">
                <a:solidFill>
                  <a:schemeClr val="tx2"/>
                </a:solidFill>
                <a:latin typeface="Arial" panose="020B0604020202020204" pitchFamily="34" charset="0"/>
              </a:rPr>
              <a:t>preOrder</a:t>
            </a:r>
            <a:r>
              <a:rPr lang="en-US" altLang="en-US" sz="2200" dirty="0">
                <a:solidFill>
                  <a:schemeClr val="accent2"/>
                </a:solidFill>
                <a:latin typeface="Arial" panose="020B0604020202020204" pitchFamily="34" charset="0"/>
              </a:rPr>
              <a:t> (left child of v)</a:t>
            </a:r>
          </a:p>
          <a:p>
            <a:pPr marL="457200" lvl="1" indent="0" eaLnBrk="1" hangingPunct="1">
              <a:spcBef>
                <a:spcPct val="0"/>
              </a:spcBef>
              <a:buFontTx/>
              <a:buNone/>
            </a:pPr>
            <a:r>
              <a:rPr lang="en-US" altLang="en-US" sz="2200" b="1" i="1" dirty="0">
                <a:solidFill>
                  <a:schemeClr val="tx2"/>
                </a:solidFill>
                <a:latin typeface="Arial" panose="020B0604020202020204" pitchFamily="34" charset="0"/>
              </a:rPr>
              <a:t>preOrder</a:t>
            </a:r>
            <a:r>
              <a:rPr lang="en-US" altLang="en-US" sz="2200" dirty="0">
                <a:solidFill>
                  <a:schemeClr val="accent2"/>
                </a:solidFill>
                <a:latin typeface="Arial" panose="020B0604020202020204" pitchFamily="34" charset="0"/>
              </a:rPr>
              <a:t> (right child of v)</a:t>
            </a:r>
            <a:r>
              <a:rPr lang="en-US" altLang="en-US" sz="2200" dirty="0">
                <a:latin typeface="Arial" panose="020B0604020202020204" pitchFamily="34" charset="0"/>
              </a:rPr>
              <a:t> </a:t>
            </a:r>
          </a:p>
        </p:txBody>
      </p:sp>
      <p:sp>
        <p:nvSpPr>
          <p:cNvPr id="26631" name="Text Box 10"/>
          <p:cNvSpPr txBox="1"/>
          <p:nvPr/>
        </p:nvSpPr>
        <p:spPr>
          <a:xfrm>
            <a:off x="1377950" y="1962150"/>
            <a:ext cx="140970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dirty="0">
                <a:latin typeface="Arial" panose="020B0604020202020204" pitchFamily="34" charset="0"/>
              </a:rPr>
              <a:t>N = node, </a:t>
            </a:r>
          </a:p>
          <a:p>
            <a:pPr marL="0" lvl="0" indent="0" eaLnBrk="1" hangingPunct="1">
              <a:spcBef>
                <a:spcPct val="0"/>
              </a:spcBef>
              <a:buFontTx/>
              <a:buNone/>
            </a:pPr>
            <a:r>
              <a:rPr lang="en-US" altLang="en-US" sz="2000" dirty="0">
                <a:latin typeface="Arial" panose="020B0604020202020204" pitchFamily="34" charset="0"/>
              </a:rPr>
              <a:t>L = left, </a:t>
            </a:r>
          </a:p>
          <a:p>
            <a:pPr marL="0" lvl="0" indent="0" eaLnBrk="1" hangingPunct="1">
              <a:spcBef>
                <a:spcPct val="0"/>
              </a:spcBef>
              <a:buFontTx/>
              <a:buNone/>
            </a:pPr>
            <a:r>
              <a:rPr lang="en-US" altLang="en-US" sz="2000" dirty="0">
                <a:latin typeface="Arial" panose="020B0604020202020204" pitchFamily="34" charset="0"/>
              </a:rPr>
              <a:t>R = right </a:t>
            </a:r>
          </a:p>
        </p:txBody>
      </p:sp>
      <p:sp>
        <p:nvSpPr>
          <p:cNvPr id="26632" name="Text Box 12"/>
          <p:cNvSpPr txBox="1"/>
          <p:nvPr/>
        </p:nvSpPr>
        <p:spPr>
          <a:xfrm>
            <a:off x="4649788" y="2393950"/>
            <a:ext cx="4267200" cy="1785938"/>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200" b="1" dirty="0">
                <a:solidFill>
                  <a:srgbClr val="00B050"/>
                </a:solidFill>
                <a:latin typeface="Arial" panose="020B0604020202020204" pitchFamily="34" charset="0"/>
              </a:rPr>
              <a:t>In-order (LNR)</a:t>
            </a:r>
          </a:p>
          <a:p>
            <a:pPr marL="0" lvl="0" indent="0" eaLnBrk="1" hangingPunct="1">
              <a:spcBef>
                <a:spcPct val="0"/>
              </a:spcBef>
              <a:buFontTx/>
              <a:buNone/>
            </a:pPr>
            <a:r>
              <a:rPr lang="en-US" altLang="en-US" sz="2200" b="1" dirty="0">
                <a:latin typeface="Arial" panose="020B0604020202020204" pitchFamily="34" charset="0"/>
              </a:rPr>
              <a:t>Algorithm </a:t>
            </a:r>
            <a:r>
              <a:rPr lang="en-US" altLang="en-US" sz="2200" b="1" i="1" dirty="0">
                <a:solidFill>
                  <a:schemeClr val="tx2"/>
                </a:solidFill>
                <a:latin typeface="Arial" panose="020B0604020202020204" pitchFamily="34" charset="0"/>
              </a:rPr>
              <a:t>inOrder(v)</a:t>
            </a:r>
          </a:p>
          <a:p>
            <a:pPr marL="457200" lvl="1" indent="0" eaLnBrk="1" hangingPunct="1">
              <a:spcBef>
                <a:spcPct val="0"/>
              </a:spcBef>
              <a:buFontTx/>
              <a:buNone/>
            </a:pPr>
            <a:r>
              <a:rPr lang="en-US" altLang="en-US" sz="2200" b="1" i="1" dirty="0">
                <a:solidFill>
                  <a:schemeClr val="tx2"/>
                </a:solidFill>
                <a:latin typeface="Arial" panose="020B0604020202020204" pitchFamily="34" charset="0"/>
              </a:rPr>
              <a:t>inOrder </a:t>
            </a:r>
            <a:r>
              <a:rPr lang="en-US" altLang="en-US" sz="2200" i="1" dirty="0">
                <a:solidFill>
                  <a:schemeClr val="accent2"/>
                </a:solidFill>
                <a:latin typeface="Arial" panose="020B0604020202020204" pitchFamily="34" charset="0"/>
              </a:rPr>
              <a:t>(left child of v)</a:t>
            </a:r>
          </a:p>
          <a:p>
            <a:pPr marL="457200" lvl="1" indent="0" eaLnBrk="1" hangingPunct="1">
              <a:spcBef>
                <a:spcPct val="0"/>
              </a:spcBef>
              <a:buFontTx/>
              <a:buNone/>
            </a:pPr>
            <a:r>
              <a:rPr lang="en-US" altLang="en-US" sz="2200" i="1" dirty="0">
                <a:solidFill>
                  <a:schemeClr val="accent2"/>
                </a:solidFill>
                <a:latin typeface="Arial" panose="020B0604020202020204" pitchFamily="34" charset="0"/>
              </a:rPr>
              <a:t>visit(v)</a:t>
            </a:r>
          </a:p>
          <a:p>
            <a:pPr marL="457200" lvl="1" indent="0" eaLnBrk="1" hangingPunct="1">
              <a:spcBef>
                <a:spcPct val="0"/>
              </a:spcBef>
              <a:buFontTx/>
              <a:buNone/>
            </a:pPr>
            <a:r>
              <a:rPr lang="en-US" altLang="en-US" sz="2200" b="1" i="1" dirty="0">
                <a:solidFill>
                  <a:schemeClr val="tx2"/>
                </a:solidFill>
                <a:latin typeface="Arial" panose="020B0604020202020204" pitchFamily="34" charset="0"/>
              </a:rPr>
              <a:t>inOrder</a:t>
            </a:r>
            <a:r>
              <a:rPr lang="en-US" altLang="en-US" sz="2200" i="1" dirty="0">
                <a:solidFill>
                  <a:schemeClr val="accent2"/>
                </a:solidFill>
                <a:latin typeface="Arial" panose="020B0604020202020204" pitchFamily="34" charset="0"/>
              </a:rPr>
              <a:t> (right child of v) </a:t>
            </a:r>
          </a:p>
        </p:txBody>
      </p:sp>
      <p:sp>
        <p:nvSpPr>
          <p:cNvPr id="26633" name="Text Box 13"/>
          <p:cNvSpPr txBox="1"/>
          <p:nvPr/>
        </p:nvSpPr>
        <p:spPr>
          <a:xfrm>
            <a:off x="4649788" y="4387850"/>
            <a:ext cx="4267200" cy="178435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200" b="1" dirty="0">
                <a:solidFill>
                  <a:srgbClr val="00B050"/>
                </a:solidFill>
                <a:latin typeface="Arial" panose="020B0604020202020204" pitchFamily="34" charset="0"/>
              </a:rPr>
              <a:t>Post-order (LRN)</a:t>
            </a:r>
          </a:p>
          <a:p>
            <a:pPr marL="0" lvl="0" indent="0" eaLnBrk="1" hangingPunct="1">
              <a:spcBef>
                <a:spcPct val="0"/>
              </a:spcBef>
              <a:buFontTx/>
              <a:buNone/>
            </a:pPr>
            <a:r>
              <a:rPr lang="en-US" altLang="en-US" sz="2200" b="1" dirty="0">
                <a:latin typeface="Arial" panose="020B0604020202020204" pitchFamily="34" charset="0"/>
              </a:rPr>
              <a:t>Algorithm </a:t>
            </a:r>
            <a:r>
              <a:rPr lang="en-US" altLang="en-US" sz="2200" b="1" i="1" dirty="0">
                <a:solidFill>
                  <a:schemeClr val="tx2"/>
                </a:solidFill>
                <a:latin typeface="Arial" panose="020B0604020202020204" pitchFamily="34" charset="0"/>
              </a:rPr>
              <a:t>postOrder(v)</a:t>
            </a:r>
          </a:p>
          <a:p>
            <a:pPr marL="457200" lvl="1" indent="0" eaLnBrk="1" hangingPunct="1">
              <a:spcBef>
                <a:spcPct val="0"/>
              </a:spcBef>
              <a:buFontTx/>
              <a:buNone/>
            </a:pPr>
            <a:r>
              <a:rPr lang="en-US" altLang="en-US" sz="2200" b="1" i="1" dirty="0">
                <a:solidFill>
                  <a:schemeClr val="tx2"/>
                </a:solidFill>
                <a:latin typeface="Arial" panose="020B0604020202020204" pitchFamily="34" charset="0"/>
              </a:rPr>
              <a:t>postOrder</a:t>
            </a:r>
            <a:r>
              <a:rPr lang="en-US" altLang="en-US" sz="2200" i="1" dirty="0">
                <a:solidFill>
                  <a:schemeClr val="accent2"/>
                </a:solidFill>
                <a:latin typeface="Arial" panose="020B0604020202020204" pitchFamily="34" charset="0"/>
              </a:rPr>
              <a:t> (left child of v)</a:t>
            </a:r>
          </a:p>
          <a:p>
            <a:pPr marL="457200" lvl="1" indent="0" eaLnBrk="1" hangingPunct="1">
              <a:spcBef>
                <a:spcPct val="0"/>
              </a:spcBef>
              <a:buFontTx/>
              <a:buNone/>
            </a:pPr>
            <a:r>
              <a:rPr lang="en-US" altLang="en-US" sz="2200" b="1" i="1" dirty="0">
                <a:solidFill>
                  <a:schemeClr val="tx2"/>
                </a:solidFill>
                <a:latin typeface="Arial" panose="020B0604020202020204" pitchFamily="34" charset="0"/>
              </a:rPr>
              <a:t>postOrder </a:t>
            </a:r>
            <a:r>
              <a:rPr lang="en-US" altLang="en-US" sz="2200" i="1" dirty="0">
                <a:solidFill>
                  <a:schemeClr val="accent2"/>
                </a:solidFill>
                <a:latin typeface="Arial" panose="020B0604020202020204" pitchFamily="34" charset="0"/>
              </a:rPr>
              <a:t>(right child of v) </a:t>
            </a:r>
          </a:p>
          <a:p>
            <a:pPr marL="457200" lvl="1" indent="0" eaLnBrk="1" hangingPunct="1">
              <a:spcBef>
                <a:spcPct val="0"/>
              </a:spcBef>
              <a:buFontTx/>
              <a:buNone/>
            </a:pPr>
            <a:r>
              <a:rPr lang="en-US" altLang="en-US" sz="2200" i="1" dirty="0">
                <a:solidFill>
                  <a:schemeClr val="accent2"/>
                </a:solidFill>
                <a:latin typeface="Arial" panose="020B0604020202020204" pitchFamily="34" charset="0"/>
              </a:rPr>
              <a:t>visit(v)</a:t>
            </a:r>
          </a:p>
        </p:txBody>
      </p:sp>
      <p:pic>
        <p:nvPicPr>
          <p:cNvPr id="26634" name="Picture 7"/>
          <p:cNvPicPr>
            <a:picLocks noChangeAspect="1"/>
          </p:cNvPicPr>
          <p:nvPr/>
        </p:nvPicPr>
        <p:blipFill>
          <a:blip r:embed="rId2"/>
          <a:srcRect l="848" t="34702" r="78781" b="39290"/>
          <a:stretch>
            <a:fillRect/>
          </a:stretch>
        </p:blipFill>
        <p:spPr>
          <a:xfrm>
            <a:off x="227013" y="3009900"/>
            <a:ext cx="4227512" cy="3346450"/>
          </a:xfrm>
          <a:prstGeom prst="rect">
            <a:avLst/>
          </a:prstGeom>
          <a:noFill/>
          <a:ln w="9525">
            <a:noFill/>
          </a:ln>
        </p:spPr>
      </p:pic>
      <p:sp>
        <p:nvSpPr>
          <p:cNvPr id="2" name="Action Button: Help 1"/>
          <p:cNvSpPr/>
          <p:nvPr/>
        </p:nvSpPr>
        <p:spPr>
          <a:xfrm>
            <a:off x="101600" y="3009900"/>
            <a:ext cx="1072515" cy="875030"/>
          </a:xfrm>
          <a:prstGeom prst="actionButtonHelp">
            <a:avLst/>
          </a:prstGeom>
          <a:gradFill>
            <a:gsLst>
              <a:gs pos="0">
                <a:srgbClr val="FBFB11"/>
              </a:gs>
              <a:gs pos="100000">
                <a:srgbClr val="838309"/>
              </a:gs>
            </a:gsLst>
            <a:lin ang="5400000" scaled="0"/>
          </a:grad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7652"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22</a:t>
            </a:fld>
            <a:endParaRPr lang="en-US" altLang="en-US" sz="1200" b="1" dirty="0">
              <a:solidFill>
                <a:srgbClr val="FFFFFF"/>
              </a:solidFill>
              <a:latin typeface="Arial" panose="020B0604020202020204" pitchFamily="34" charset="0"/>
            </a:endParaRPr>
          </a:p>
        </p:txBody>
      </p:sp>
      <p:pic>
        <p:nvPicPr>
          <p:cNvPr id="27653" name="Picture 7"/>
          <p:cNvPicPr>
            <a:picLocks noChangeAspect="1"/>
          </p:cNvPicPr>
          <p:nvPr/>
        </p:nvPicPr>
        <p:blipFill>
          <a:blip r:embed="rId2"/>
          <a:srcRect l="848" t="34702" r="78781" b="39290"/>
          <a:stretch>
            <a:fillRect/>
          </a:stretch>
        </p:blipFill>
        <p:spPr>
          <a:xfrm>
            <a:off x="2590800" y="1377950"/>
            <a:ext cx="4373563" cy="3462338"/>
          </a:xfrm>
          <a:prstGeom prst="rect">
            <a:avLst/>
          </a:prstGeom>
          <a:noFill/>
          <a:ln w="9525">
            <a:noFill/>
          </a:ln>
        </p:spPr>
      </p:pic>
      <p:sp>
        <p:nvSpPr>
          <p:cNvPr id="27654" name="Rectangle 3"/>
          <p:cNvSpPr/>
          <p:nvPr/>
        </p:nvSpPr>
        <p:spPr>
          <a:xfrm>
            <a:off x="1905000" y="4999038"/>
            <a:ext cx="6172200" cy="1347787"/>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19405" lvl="0" indent="-319405"/>
            <a:r>
              <a:rPr lang="en-US" altLang="en-US" sz="2400" dirty="0"/>
              <a:t>Preorder traversal: F, B, A, D, C, E, G, I, H</a:t>
            </a:r>
          </a:p>
          <a:p>
            <a:pPr marL="319405" lvl="0" indent="-319405"/>
            <a:r>
              <a:rPr lang="en-US" altLang="en-US" sz="2400" dirty="0"/>
              <a:t>Inorder traversal: A, B, C, D, E, F, G, H, I</a:t>
            </a:r>
          </a:p>
          <a:p>
            <a:pPr marL="319405" lvl="0" indent="-319405"/>
            <a:r>
              <a:rPr lang="en-US" altLang="en-US" sz="2400" dirty="0"/>
              <a:t>Postorder traversal: A, C, E, D, B, H, I, G, F</a:t>
            </a:r>
          </a:p>
        </p:txBody>
      </p:sp>
      <p:sp>
        <p:nvSpPr>
          <p:cNvPr id="27655" name="Rectangle 2"/>
          <p:cNvSpPr txBox="1"/>
          <p:nvPr/>
        </p:nvSpPr>
        <p:spPr>
          <a:xfrm>
            <a:off x="812800" y="511175"/>
            <a:ext cx="7518400" cy="70802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Pre/In/Post-order Traversals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8676"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23</a:t>
            </a:fld>
            <a:endParaRPr lang="en-US" altLang="en-US" sz="1200" b="1" dirty="0">
              <a:solidFill>
                <a:srgbClr val="FFFFFF"/>
              </a:solidFill>
              <a:latin typeface="Arial" panose="020B0604020202020204" pitchFamily="34" charset="0"/>
            </a:endParaRPr>
          </a:p>
        </p:txBody>
      </p:sp>
      <p:sp>
        <p:nvSpPr>
          <p:cNvPr id="28677" name="Rectangle 2"/>
          <p:cNvSpPr/>
          <p:nvPr/>
        </p:nvSpPr>
        <p:spPr>
          <a:xfrm>
            <a:off x="457200" y="555625"/>
            <a:ext cx="8229600" cy="57943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b="1" dirty="0">
                <a:solidFill>
                  <a:schemeClr val="hlink"/>
                </a:solidFill>
              </a:rPr>
              <a:t>Construct Binary Tree from given traversals</a:t>
            </a:r>
          </a:p>
        </p:txBody>
      </p:sp>
      <p:sp>
        <p:nvSpPr>
          <p:cNvPr id="28678" name="Text Box 6"/>
          <p:cNvSpPr txBox="1"/>
          <p:nvPr/>
        </p:nvSpPr>
        <p:spPr>
          <a:xfrm>
            <a:off x="381000" y="1447800"/>
            <a:ext cx="8001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endParaRPr lang="en-US" altLang="en-US" sz="2400" b="1" dirty="0">
              <a:latin typeface="Arial" panose="020B0604020202020204" pitchFamily="34" charset="0"/>
            </a:endParaRPr>
          </a:p>
        </p:txBody>
      </p:sp>
      <p:sp>
        <p:nvSpPr>
          <p:cNvPr id="28679" name="Text Box 7"/>
          <p:cNvSpPr txBox="1"/>
          <p:nvPr/>
        </p:nvSpPr>
        <p:spPr>
          <a:xfrm>
            <a:off x="381000" y="1139825"/>
            <a:ext cx="8382000" cy="646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800" dirty="0">
                <a:latin typeface="Arial" panose="020B0604020202020204" pitchFamily="34" charset="0"/>
              </a:rPr>
              <a:t>From given traversals we can construct the tree. More exactly speaking, we can construct a tree from </a:t>
            </a:r>
            <a:r>
              <a:rPr lang="en-US" altLang="en-US" sz="1800" b="1" dirty="0">
                <a:solidFill>
                  <a:srgbClr val="00B050"/>
                </a:solidFill>
                <a:latin typeface="Arial" panose="020B0604020202020204" pitchFamily="34" charset="0"/>
              </a:rPr>
              <a:t>inorder &amp; preorder </a:t>
            </a:r>
            <a:r>
              <a:rPr lang="en-US" altLang="en-US" sz="1800" dirty="0">
                <a:latin typeface="Arial" panose="020B0604020202020204" pitchFamily="34" charset="0"/>
              </a:rPr>
              <a:t>or </a:t>
            </a:r>
            <a:r>
              <a:rPr lang="en-US" altLang="en-US" sz="1800" b="1" dirty="0">
                <a:solidFill>
                  <a:srgbClr val="FF0000"/>
                </a:solidFill>
                <a:latin typeface="Arial" panose="020B0604020202020204" pitchFamily="34" charset="0"/>
              </a:rPr>
              <a:t>inorder &amp; postorder</a:t>
            </a:r>
            <a:r>
              <a:rPr lang="en-US" altLang="en-US" sz="1800" dirty="0">
                <a:latin typeface="Arial" panose="020B0604020202020204" pitchFamily="34" charset="0"/>
              </a:rPr>
              <a:t> traversals.  </a:t>
            </a:r>
          </a:p>
        </p:txBody>
      </p:sp>
      <p:sp>
        <p:nvSpPr>
          <p:cNvPr id="28680" name="Rectangle 2"/>
          <p:cNvSpPr/>
          <p:nvPr/>
        </p:nvSpPr>
        <p:spPr>
          <a:xfrm>
            <a:off x="396875" y="2006600"/>
            <a:ext cx="457200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b="1" u="sng" dirty="0">
                <a:latin typeface="Arial" panose="020B0604020202020204" pitchFamily="34" charset="0"/>
              </a:rPr>
              <a:t>Exp: </a:t>
            </a:r>
          </a:p>
          <a:p>
            <a:pPr marL="0" lvl="0" indent="0" eaLnBrk="1" hangingPunct="1">
              <a:spcBef>
                <a:spcPct val="0"/>
              </a:spcBef>
              <a:buFontTx/>
              <a:buNone/>
            </a:pPr>
            <a:r>
              <a:rPr lang="en-US" altLang="en-US" sz="2000" dirty="0">
                <a:latin typeface="Arial" panose="020B0604020202020204" pitchFamily="34" charset="0"/>
              </a:rPr>
              <a:t>Inorder sequence: D B E A F C</a:t>
            </a:r>
            <a:br>
              <a:rPr lang="en-US" altLang="en-US" sz="2000" dirty="0">
                <a:latin typeface="Arial" panose="020B0604020202020204" pitchFamily="34" charset="0"/>
              </a:rPr>
            </a:br>
            <a:r>
              <a:rPr lang="en-US" altLang="en-US" sz="2000" dirty="0">
                <a:latin typeface="Arial" panose="020B0604020202020204" pitchFamily="34" charset="0"/>
              </a:rPr>
              <a:t>Preorder sequence: A B D E C F</a:t>
            </a:r>
          </a:p>
        </p:txBody>
      </p:sp>
      <p:sp>
        <p:nvSpPr>
          <p:cNvPr id="2" name="Action Button: Help 1"/>
          <p:cNvSpPr/>
          <p:nvPr/>
        </p:nvSpPr>
        <p:spPr>
          <a:xfrm>
            <a:off x="3200400" y="3276600"/>
            <a:ext cx="2397125" cy="1907540"/>
          </a:xfrm>
          <a:prstGeom prst="actionButtonHelp">
            <a:avLst/>
          </a:prstGeom>
          <a:gradFill>
            <a:gsLst>
              <a:gs pos="0">
                <a:srgbClr val="FBFB11"/>
              </a:gs>
              <a:gs pos="100000">
                <a:srgbClr val="838309"/>
              </a:gs>
            </a:gsLst>
            <a:lin ang="5400000" scaled="0"/>
          </a:grad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9700"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24</a:t>
            </a:fld>
            <a:endParaRPr lang="en-US" altLang="en-US" sz="1200" b="1" dirty="0">
              <a:solidFill>
                <a:srgbClr val="FFFFFF"/>
              </a:solidFill>
              <a:latin typeface="Arial" panose="020B0604020202020204" pitchFamily="34" charset="0"/>
            </a:endParaRPr>
          </a:p>
        </p:txBody>
      </p:sp>
      <p:sp>
        <p:nvSpPr>
          <p:cNvPr id="29701" name="Rectangle 2"/>
          <p:cNvSpPr/>
          <p:nvPr/>
        </p:nvSpPr>
        <p:spPr>
          <a:xfrm>
            <a:off x="457200" y="555625"/>
            <a:ext cx="8229600" cy="57943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b="1" dirty="0">
                <a:solidFill>
                  <a:schemeClr val="hlink"/>
                </a:solidFill>
              </a:rPr>
              <a:t>Construct Binary Tree from given traversals</a:t>
            </a:r>
          </a:p>
        </p:txBody>
      </p:sp>
      <p:sp>
        <p:nvSpPr>
          <p:cNvPr id="29702" name="Text Box 6"/>
          <p:cNvSpPr txBox="1"/>
          <p:nvPr/>
        </p:nvSpPr>
        <p:spPr>
          <a:xfrm>
            <a:off x="381000" y="1447800"/>
            <a:ext cx="8001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endParaRPr lang="en-US" altLang="en-US" sz="2400" b="1" dirty="0">
              <a:latin typeface="Arial" panose="020B0604020202020204" pitchFamily="34" charset="0"/>
            </a:endParaRPr>
          </a:p>
        </p:txBody>
      </p:sp>
      <p:sp>
        <p:nvSpPr>
          <p:cNvPr id="29703" name="Text Box 7"/>
          <p:cNvSpPr txBox="1"/>
          <p:nvPr/>
        </p:nvSpPr>
        <p:spPr>
          <a:xfrm>
            <a:off x="381000" y="1139825"/>
            <a:ext cx="8382000" cy="6461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800" dirty="0">
                <a:latin typeface="Arial" panose="020B0604020202020204" pitchFamily="34" charset="0"/>
              </a:rPr>
              <a:t>From given traversals we can construct the tree. More exactly speaking, we can construct a tree from </a:t>
            </a:r>
            <a:r>
              <a:rPr lang="en-US" altLang="en-US" sz="1800" b="1" dirty="0">
                <a:solidFill>
                  <a:srgbClr val="00B050"/>
                </a:solidFill>
                <a:latin typeface="Arial" panose="020B0604020202020204" pitchFamily="34" charset="0"/>
              </a:rPr>
              <a:t>inorder &amp; preorder </a:t>
            </a:r>
            <a:r>
              <a:rPr lang="en-US" altLang="en-US" sz="1800" dirty="0">
                <a:latin typeface="Arial" panose="020B0604020202020204" pitchFamily="34" charset="0"/>
              </a:rPr>
              <a:t>or </a:t>
            </a:r>
            <a:r>
              <a:rPr lang="en-US" altLang="en-US" sz="1800" b="1" dirty="0">
                <a:solidFill>
                  <a:srgbClr val="FF0000"/>
                </a:solidFill>
                <a:latin typeface="Arial" panose="020B0604020202020204" pitchFamily="34" charset="0"/>
              </a:rPr>
              <a:t>inorder &amp; postorder</a:t>
            </a:r>
            <a:r>
              <a:rPr lang="en-US" altLang="en-US" sz="1800" dirty="0">
                <a:latin typeface="Arial" panose="020B0604020202020204" pitchFamily="34" charset="0"/>
              </a:rPr>
              <a:t> traversals.  </a:t>
            </a:r>
          </a:p>
        </p:txBody>
      </p:sp>
      <p:pic>
        <p:nvPicPr>
          <p:cNvPr id="29704" name="Picture 8"/>
          <p:cNvPicPr>
            <a:picLocks noChangeAspect="1"/>
          </p:cNvPicPr>
          <p:nvPr/>
        </p:nvPicPr>
        <p:blipFill>
          <a:blip r:embed="rId2"/>
          <a:srcRect l="16875" t="27000" r="75000" b="62999"/>
          <a:stretch>
            <a:fillRect/>
          </a:stretch>
        </p:blipFill>
        <p:spPr>
          <a:xfrm>
            <a:off x="5981700" y="1974850"/>
            <a:ext cx="2476500" cy="1905000"/>
          </a:xfrm>
          <a:prstGeom prst="rect">
            <a:avLst/>
          </a:prstGeom>
          <a:noFill/>
          <a:ln w="28575" cap="flat" cmpd="sng">
            <a:solidFill>
              <a:srgbClr val="00B050"/>
            </a:solidFill>
            <a:prstDash val="solid"/>
            <a:miter/>
            <a:headEnd type="none" w="med" len="med"/>
            <a:tailEnd type="none" w="med" len="med"/>
          </a:ln>
        </p:spPr>
      </p:pic>
      <p:sp>
        <p:nvSpPr>
          <p:cNvPr id="29705" name="Text Box 9"/>
          <p:cNvSpPr txBox="1"/>
          <p:nvPr/>
        </p:nvSpPr>
        <p:spPr>
          <a:xfrm>
            <a:off x="473075" y="5499100"/>
            <a:ext cx="4937125" cy="655638"/>
          </a:xfrm>
          <a:prstGeom prst="rect">
            <a:avLst/>
          </a:prstGeom>
          <a:noFill/>
          <a:ln w="2857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dirty="0">
                <a:latin typeface="Arial" panose="020B0604020202020204" pitchFamily="34" charset="0"/>
              </a:rPr>
              <a:t>We recursively follow above steps and get the following tree:</a:t>
            </a:r>
          </a:p>
        </p:txBody>
      </p:sp>
      <p:pic>
        <p:nvPicPr>
          <p:cNvPr id="29706" name="Picture 10"/>
          <p:cNvPicPr>
            <a:picLocks noChangeAspect="1"/>
          </p:cNvPicPr>
          <p:nvPr/>
        </p:nvPicPr>
        <p:blipFill>
          <a:blip r:embed="rId2"/>
          <a:srcRect l="10626" t="42999" r="79375" b="39000"/>
          <a:stretch>
            <a:fillRect/>
          </a:stretch>
        </p:blipFill>
        <p:spPr>
          <a:xfrm>
            <a:off x="5981700" y="4178300"/>
            <a:ext cx="2476500" cy="2057400"/>
          </a:xfrm>
          <a:prstGeom prst="rect">
            <a:avLst/>
          </a:prstGeom>
          <a:noFill/>
          <a:ln w="9525">
            <a:noFill/>
          </a:ln>
        </p:spPr>
      </p:pic>
      <p:sp>
        <p:nvSpPr>
          <p:cNvPr id="29707" name="Rectangle 1"/>
          <p:cNvSpPr/>
          <p:nvPr/>
        </p:nvSpPr>
        <p:spPr>
          <a:xfrm>
            <a:off x="479425" y="3148013"/>
            <a:ext cx="4930775" cy="2032000"/>
          </a:xfrm>
          <a:prstGeom prst="rect">
            <a:avLst/>
          </a:prstGeom>
          <a:noFill/>
          <a:ln w="28575" cap="flat" cmpd="sng">
            <a:solidFill>
              <a:srgbClr val="00B05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spcBef>
                <a:spcPct val="0"/>
              </a:spcBef>
              <a:buFontTx/>
              <a:buNone/>
            </a:pPr>
            <a:r>
              <a:rPr lang="en-US" altLang="en-US" sz="1800" dirty="0">
                <a:latin typeface="Arial" panose="020B0604020202020204" pitchFamily="34" charset="0"/>
              </a:rPr>
              <a:t>In a </a:t>
            </a:r>
            <a:r>
              <a:rPr lang="en-US" altLang="en-US" sz="1800" dirty="0">
                <a:solidFill>
                  <a:srgbClr val="FF0000"/>
                </a:solidFill>
                <a:latin typeface="Arial" panose="020B0604020202020204" pitchFamily="34" charset="0"/>
              </a:rPr>
              <a:t>Preorder</a:t>
            </a:r>
            <a:r>
              <a:rPr lang="en-US" altLang="en-US" sz="1800" dirty="0">
                <a:latin typeface="Arial" panose="020B0604020202020204" pitchFamily="34" charset="0"/>
              </a:rPr>
              <a:t> sequence, </a:t>
            </a:r>
            <a:r>
              <a:rPr lang="en-US" altLang="en-US" sz="1800" dirty="0">
                <a:solidFill>
                  <a:srgbClr val="FF0000"/>
                </a:solidFill>
                <a:latin typeface="Arial" panose="020B0604020202020204" pitchFamily="34" charset="0"/>
              </a:rPr>
              <a:t>leftmost</a:t>
            </a:r>
            <a:r>
              <a:rPr lang="en-US" altLang="en-US" sz="1800" dirty="0">
                <a:latin typeface="Arial" panose="020B0604020202020204" pitchFamily="34" charset="0"/>
              </a:rPr>
              <a:t> element is the </a:t>
            </a:r>
            <a:r>
              <a:rPr lang="en-US" altLang="en-US" sz="1800" dirty="0">
                <a:solidFill>
                  <a:srgbClr val="FF0000"/>
                </a:solidFill>
                <a:latin typeface="Arial" panose="020B0604020202020204" pitchFamily="34" charset="0"/>
              </a:rPr>
              <a:t>root</a:t>
            </a:r>
            <a:r>
              <a:rPr lang="en-US" altLang="en-US" sz="1800" dirty="0">
                <a:latin typeface="Arial" panose="020B0604020202020204" pitchFamily="34" charset="0"/>
              </a:rPr>
              <a:t> of the tree. So we know ‘A’ is root for given sequences. </a:t>
            </a:r>
          </a:p>
          <a:p>
            <a:pPr marL="0" lvl="0" indent="0" algn="just" eaLnBrk="1" hangingPunct="1">
              <a:spcBef>
                <a:spcPct val="0"/>
              </a:spcBef>
              <a:buFontTx/>
              <a:buNone/>
            </a:pPr>
            <a:r>
              <a:rPr lang="en-US" altLang="en-US" sz="1800" dirty="0">
                <a:latin typeface="Arial" panose="020B0604020202020204" pitchFamily="34" charset="0"/>
              </a:rPr>
              <a:t>By searching root ‘A’ in Inorder sequence, we can find out all elements </a:t>
            </a:r>
            <a:r>
              <a:rPr lang="en-US" altLang="en-US" sz="1800" dirty="0">
                <a:solidFill>
                  <a:srgbClr val="00B050"/>
                </a:solidFill>
                <a:latin typeface="Arial" panose="020B0604020202020204" pitchFamily="34" charset="0"/>
              </a:rPr>
              <a:t>on left side of ‘A’ are in left subtree</a:t>
            </a:r>
            <a:r>
              <a:rPr lang="en-US" altLang="en-US" sz="1800" dirty="0">
                <a:latin typeface="Arial" panose="020B0604020202020204" pitchFamily="34" charset="0"/>
              </a:rPr>
              <a:t> and elements </a:t>
            </a:r>
            <a:r>
              <a:rPr lang="en-US" altLang="en-US" sz="1800" dirty="0">
                <a:solidFill>
                  <a:srgbClr val="7030A0"/>
                </a:solidFill>
                <a:latin typeface="Arial" panose="020B0604020202020204" pitchFamily="34" charset="0"/>
              </a:rPr>
              <a:t>on right are in right subtree</a:t>
            </a:r>
            <a:r>
              <a:rPr lang="en-US" altLang="en-US" sz="1800" dirty="0">
                <a:latin typeface="Arial" panose="020B0604020202020204" pitchFamily="34" charset="0"/>
              </a:rPr>
              <a:t>. </a:t>
            </a:r>
          </a:p>
        </p:txBody>
      </p:sp>
      <p:sp>
        <p:nvSpPr>
          <p:cNvPr id="29708" name="Rectangle 2"/>
          <p:cNvSpPr/>
          <p:nvPr/>
        </p:nvSpPr>
        <p:spPr>
          <a:xfrm>
            <a:off x="396875" y="2006600"/>
            <a:ext cx="457200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b="1" u="sng" dirty="0">
                <a:latin typeface="Arial" panose="020B0604020202020204" pitchFamily="34" charset="0"/>
              </a:rPr>
              <a:t>Exp: </a:t>
            </a:r>
          </a:p>
          <a:p>
            <a:pPr marL="0" lvl="0" indent="0" eaLnBrk="1" hangingPunct="1">
              <a:spcBef>
                <a:spcPct val="0"/>
              </a:spcBef>
              <a:buFontTx/>
              <a:buNone/>
            </a:pPr>
            <a:r>
              <a:rPr lang="en-US" altLang="en-US" sz="2000" dirty="0">
                <a:latin typeface="Arial" panose="020B0604020202020204" pitchFamily="34" charset="0"/>
              </a:rPr>
              <a:t>Inorder sequence: D B E A F C</a:t>
            </a:r>
            <a:br>
              <a:rPr lang="en-US" altLang="en-US" sz="2000" dirty="0">
                <a:latin typeface="Arial" panose="020B0604020202020204" pitchFamily="34" charset="0"/>
              </a:rPr>
            </a:br>
            <a:r>
              <a:rPr lang="en-US" altLang="en-US" sz="2000" dirty="0">
                <a:latin typeface="Arial" panose="020B0604020202020204" pitchFamily="34" charset="0"/>
              </a:rPr>
              <a:t>Preorder sequence: A B D E C F</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0724" name="Rectangle 2"/>
          <p:cNvSpPr>
            <a:spLocks noGrp="1"/>
          </p:cNvSpPr>
          <p:nvPr>
            <p:ph type="title"/>
          </p:nvPr>
        </p:nvSpPr>
        <p:spPr>
          <a:xfrm>
            <a:off x="457200" y="381000"/>
            <a:ext cx="8229600" cy="701675"/>
          </a:xfrm>
        </p:spPr>
        <p:txBody>
          <a:bodyPr vert="horz" wrap="square" lIns="91440" tIns="45720" rIns="91440" bIns="45720" anchor="ctr" anchorCtr="0">
            <a:spAutoFit/>
          </a:bodyPr>
          <a:lstStyle/>
          <a:p>
            <a:r>
              <a:rPr lang="en-US" altLang="en-US" sz="4000" b="1" dirty="0">
                <a:solidFill>
                  <a:srgbClr val="CC3300"/>
                </a:solidFill>
              </a:rPr>
              <a:t>Implementing Binary Trees - 1</a:t>
            </a:r>
          </a:p>
        </p:txBody>
      </p:sp>
      <p:sp>
        <p:nvSpPr>
          <p:cNvPr id="30725" name="Rectangle 8"/>
          <p:cNvSpPr/>
          <p:nvPr/>
        </p:nvSpPr>
        <p:spPr>
          <a:xfrm>
            <a:off x="304800" y="2978150"/>
            <a:ext cx="8458200" cy="26368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gn="just">
              <a:lnSpc>
                <a:spcPct val="110000"/>
              </a:lnSpc>
            </a:pPr>
            <a:r>
              <a:rPr lang="en-US" altLang="en-US" sz="2400" b="1" dirty="0"/>
              <a:t>As an array:</a:t>
            </a:r>
            <a:r>
              <a:rPr lang="en-US" altLang="en-US" sz="2400" dirty="0"/>
              <a:t> </a:t>
            </a:r>
          </a:p>
          <a:p>
            <a:pPr marL="742950" lvl="1" indent="-285750" algn="just">
              <a:lnSpc>
                <a:spcPct val="110000"/>
              </a:lnSpc>
            </a:pPr>
            <a:r>
              <a:rPr lang="en-US" altLang="en-US" sz="2000" dirty="0"/>
              <a:t>A node is declared as an object with an information field and two </a:t>
            </a:r>
            <a:r>
              <a:rPr lang="en-US" altLang="en-US" sz="2000" b="1" dirty="0"/>
              <a:t>“reference”</a:t>
            </a:r>
            <a:r>
              <a:rPr lang="en-US" altLang="en-US" sz="2000" dirty="0"/>
              <a:t> fields. These reference fields contain the indexes of the array cells in which the left and right children are stored, if there are any.</a:t>
            </a:r>
          </a:p>
          <a:p>
            <a:pPr marL="742950" lvl="1" indent="-285750" algn="just">
              <a:lnSpc>
                <a:spcPct val="110000"/>
              </a:lnSpc>
            </a:pPr>
            <a:r>
              <a:rPr lang="en-US" altLang="zh-TW" sz="2000" dirty="0">
                <a:ea typeface="PMingLiU" charset="-120"/>
              </a:rPr>
              <a:t>However, it is hard to predict how many nodes will be created during a program execution. (Therefore, how many spaces should be reserved for the array?)</a:t>
            </a:r>
            <a:endParaRPr lang="en-US" altLang="en-US" sz="2000" dirty="0"/>
          </a:p>
        </p:txBody>
      </p:sp>
      <p:sp>
        <p:nvSpPr>
          <p:cNvPr id="30726" name="Rectangle 1"/>
          <p:cNvSpPr/>
          <p:nvPr/>
        </p:nvSpPr>
        <p:spPr>
          <a:xfrm>
            <a:off x="955675" y="1295400"/>
            <a:ext cx="7543800" cy="1279525"/>
          </a:xfrm>
          <a:prstGeom prst="rect">
            <a:avLst/>
          </a:prstGeom>
          <a:noFill/>
          <a:ln w="9525" cap="flat" cmpd="sng">
            <a:solidFill>
              <a:srgbClr val="00B05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nSpc>
                <a:spcPct val="110000"/>
              </a:lnSpc>
              <a:spcBef>
                <a:spcPct val="0"/>
              </a:spcBef>
              <a:buFontTx/>
              <a:buNone/>
            </a:pPr>
            <a:r>
              <a:rPr lang="en-US" altLang="en-US" sz="2400" dirty="0">
                <a:latin typeface="Arial" panose="020B0604020202020204" pitchFamily="34" charset="0"/>
              </a:rPr>
              <a:t>Binary trees can be implemented in </a:t>
            </a:r>
            <a:r>
              <a:rPr lang="en-US" altLang="en-US" sz="2400" dirty="0">
                <a:solidFill>
                  <a:srgbClr val="7030A0"/>
                </a:solidFill>
                <a:latin typeface="Arial" panose="020B0604020202020204" pitchFamily="34" charset="0"/>
              </a:rPr>
              <a:t>at least two ways</a:t>
            </a:r>
            <a:r>
              <a:rPr lang="en-US" altLang="en-US" sz="2400" dirty="0">
                <a:latin typeface="Arial" panose="020B0604020202020204" pitchFamily="34" charset="0"/>
              </a:rPr>
              <a:t>: </a:t>
            </a:r>
          </a:p>
          <a:p>
            <a:pPr marL="457200" lvl="1" indent="0">
              <a:lnSpc>
                <a:spcPct val="110000"/>
              </a:lnSpc>
              <a:spcBef>
                <a:spcPct val="0"/>
              </a:spcBef>
              <a:buFontTx/>
              <a:buNone/>
            </a:pPr>
            <a:r>
              <a:rPr lang="en-US" altLang="en-US" sz="2400" dirty="0">
                <a:solidFill>
                  <a:srgbClr val="7030A0"/>
                </a:solidFill>
                <a:latin typeface="Arial" panose="020B0604020202020204" pitchFamily="34" charset="0"/>
              </a:rPr>
              <a:t>As arrays </a:t>
            </a:r>
          </a:p>
          <a:p>
            <a:pPr marL="457200" lvl="1" indent="0">
              <a:lnSpc>
                <a:spcPct val="110000"/>
              </a:lnSpc>
              <a:spcBef>
                <a:spcPct val="0"/>
              </a:spcBef>
              <a:buFontTx/>
              <a:buNone/>
            </a:pPr>
            <a:r>
              <a:rPr lang="en-US" altLang="en-US" sz="2400" dirty="0">
                <a:solidFill>
                  <a:srgbClr val="7030A0"/>
                </a:solidFill>
                <a:latin typeface="Arial" panose="020B0604020202020204" pitchFamily="34" charset="0"/>
              </a:rPr>
              <a:t>As linked structures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p:cNvSpPr>
          <p:nvPr>
            <p:ph type="title"/>
          </p:nvPr>
        </p:nvSpPr>
        <p:spPr>
          <a:xfrm>
            <a:off x="457200" y="381000"/>
            <a:ext cx="8229600" cy="701675"/>
          </a:xfrm>
        </p:spPr>
        <p:txBody>
          <a:bodyPr vert="horz" wrap="square" lIns="91440" tIns="45720" rIns="91440" bIns="45720" anchor="ctr" anchorCtr="0">
            <a:spAutoFit/>
          </a:bodyPr>
          <a:lstStyle/>
          <a:p>
            <a:r>
              <a:rPr lang="en-US" altLang="en-US" sz="4000" b="1" dirty="0">
                <a:solidFill>
                  <a:srgbClr val="CC3300"/>
                </a:solidFill>
              </a:rPr>
              <a:t>Implementing Binary Trees - 2</a:t>
            </a:r>
          </a:p>
        </p:txBody>
      </p:sp>
      <p:sp>
        <p:nvSpPr>
          <p:cNvPr id="31748" name="Slide Number Placeholder 3"/>
          <p:cNvSpPr txBox="1">
            <a:spLocks noGrp="1"/>
          </p:cNvSpPr>
          <p:nvPr/>
        </p:nvSpPr>
        <p:spPr>
          <a:xfrm>
            <a:off x="0" y="11191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26</a:t>
            </a:fld>
            <a:endParaRPr lang="en-US" altLang="en-US" sz="1200" b="1" dirty="0">
              <a:solidFill>
                <a:srgbClr val="FFFFFF"/>
              </a:solidFill>
              <a:latin typeface="Arial" panose="020B0604020202020204" pitchFamily="34" charset="0"/>
            </a:endParaRPr>
          </a:p>
        </p:txBody>
      </p:sp>
      <p:sp>
        <p:nvSpPr>
          <p:cNvPr id="31749" name="Rectangle 3"/>
          <p:cNvSpPr>
            <a:spLocks noGrp="1"/>
          </p:cNvSpPr>
          <p:nvPr>
            <p:ph type="body"/>
          </p:nvPr>
        </p:nvSpPr>
        <p:spPr>
          <a:xfrm>
            <a:off x="381000" y="1158875"/>
            <a:ext cx="4267200" cy="1431925"/>
          </a:xfrm>
        </p:spPr>
        <p:txBody>
          <a:bodyPr vert="horz" wrap="square" lIns="91440" tIns="45720" rIns="91440" bIns="45720" anchor="t" anchorCtr="0">
            <a:spAutoFit/>
          </a:bodyPr>
          <a:lstStyle/>
          <a:p>
            <a:pPr marL="319405" indent="-319405"/>
            <a:r>
              <a:rPr lang="en-US" altLang="en-US" sz="2200" dirty="0"/>
              <a:t>To implement a tree as a linked structure, a node is declared as an object with an information field and two “reference” fields.</a:t>
            </a:r>
          </a:p>
        </p:txBody>
      </p:sp>
      <p:sp>
        <p:nvSpPr>
          <p:cNvPr id="31750" name="Text Box 5"/>
          <p:cNvSpPr txBox="1"/>
          <p:nvPr/>
        </p:nvSpPr>
        <p:spPr>
          <a:xfrm>
            <a:off x="981075" y="4103688"/>
            <a:ext cx="2660650" cy="2554287"/>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600" dirty="0">
                <a:latin typeface="Arial" panose="020B0604020202020204" pitchFamily="34" charset="0"/>
              </a:rPr>
              <a:t>class Node</a:t>
            </a:r>
          </a:p>
          <a:p>
            <a:pPr marL="0" lvl="0" indent="0" eaLnBrk="1" hangingPunct="1">
              <a:spcBef>
                <a:spcPct val="0"/>
              </a:spcBef>
              <a:buFontTx/>
              <a:buNone/>
            </a:pPr>
            <a:r>
              <a:rPr lang="en-US" altLang="en-US" sz="1600" dirty="0">
                <a:latin typeface="Arial" panose="020B0604020202020204" pitchFamily="34" charset="0"/>
              </a:rPr>
              <a:t> {</a:t>
            </a:r>
          </a:p>
          <a:p>
            <a:pPr marL="0" lvl="0" indent="0" eaLnBrk="1" hangingPunct="1">
              <a:spcBef>
                <a:spcPct val="0"/>
              </a:spcBef>
              <a:buFontTx/>
              <a:buNone/>
            </a:pPr>
            <a:r>
              <a:rPr lang="en-US" altLang="en-US" sz="1600" dirty="0">
                <a:latin typeface="Arial" panose="020B0604020202020204" pitchFamily="34" charset="0"/>
              </a:rPr>
              <a:t>     int info;</a:t>
            </a:r>
          </a:p>
          <a:p>
            <a:pPr marL="0" lvl="0" indent="0" eaLnBrk="1" hangingPunct="1">
              <a:spcBef>
                <a:spcPct val="0"/>
              </a:spcBef>
              <a:buFontTx/>
              <a:buNone/>
            </a:pPr>
            <a:r>
              <a:rPr lang="en-US" altLang="en-US" sz="1600" dirty="0">
                <a:latin typeface="Arial" panose="020B0604020202020204" pitchFamily="34" charset="0"/>
              </a:rPr>
              <a:t>     Node left, right;</a:t>
            </a:r>
          </a:p>
          <a:p>
            <a:pPr marL="0" lvl="0" indent="0" eaLnBrk="1" hangingPunct="1">
              <a:spcBef>
                <a:spcPct val="0"/>
              </a:spcBef>
              <a:buFontTx/>
              <a:buNone/>
            </a:pPr>
            <a:r>
              <a:rPr lang="en-US" altLang="en-US" sz="1600" dirty="0">
                <a:latin typeface="Arial" panose="020B0604020202020204" pitchFamily="34" charset="0"/>
              </a:rPr>
              <a:t>     Node(int x)</a:t>
            </a:r>
          </a:p>
          <a:p>
            <a:pPr marL="0" lvl="0" indent="0" eaLnBrk="1" hangingPunct="1">
              <a:spcBef>
                <a:spcPct val="0"/>
              </a:spcBef>
              <a:buFontTx/>
              <a:buNone/>
            </a:pPr>
            <a:r>
              <a:rPr lang="en-US" altLang="en-US" sz="1600" dirty="0">
                <a:latin typeface="Arial" panose="020B0604020202020204" pitchFamily="34" charset="0"/>
              </a:rPr>
              <a:t>     {</a:t>
            </a:r>
          </a:p>
          <a:p>
            <a:pPr marL="0" lvl="0" indent="0" eaLnBrk="1" hangingPunct="1">
              <a:spcBef>
                <a:spcPct val="0"/>
              </a:spcBef>
              <a:buFontTx/>
              <a:buNone/>
            </a:pPr>
            <a:r>
              <a:rPr lang="en-US" altLang="en-US" sz="1600" dirty="0">
                <a:latin typeface="Arial" panose="020B0604020202020204" pitchFamily="34" charset="0"/>
              </a:rPr>
              <a:t>	info=x;</a:t>
            </a:r>
          </a:p>
          <a:p>
            <a:pPr marL="0" lvl="0" indent="0" eaLnBrk="1" hangingPunct="1">
              <a:spcBef>
                <a:spcPct val="0"/>
              </a:spcBef>
              <a:buFontTx/>
              <a:buNone/>
            </a:pPr>
            <a:r>
              <a:rPr lang="en-US" altLang="en-US" sz="1600" dirty="0">
                <a:latin typeface="Arial" panose="020B0604020202020204" pitchFamily="34" charset="0"/>
              </a:rPr>
              <a:t>	left=right=null;</a:t>
            </a:r>
          </a:p>
          <a:p>
            <a:pPr marL="0" lvl="0" indent="0" eaLnBrk="1" hangingPunct="1">
              <a:spcBef>
                <a:spcPct val="0"/>
              </a:spcBef>
              <a:buFontTx/>
              <a:buNone/>
            </a:pPr>
            <a:r>
              <a:rPr lang="en-US" altLang="en-US" sz="1600" dirty="0">
                <a:latin typeface="Arial" panose="020B0604020202020204" pitchFamily="34" charset="0"/>
              </a:rPr>
              <a:t>     }  </a:t>
            </a:r>
          </a:p>
          <a:p>
            <a:pPr marL="0" lvl="0" indent="0" eaLnBrk="1" hangingPunct="1">
              <a:spcBef>
                <a:spcPct val="0"/>
              </a:spcBef>
              <a:buFontTx/>
              <a:buNone/>
            </a:pPr>
            <a:r>
              <a:rPr lang="en-US" altLang="en-US" sz="1600" dirty="0">
                <a:latin typeface="Arial" panose="020B0604020202020204" pitchFamily="34" charset="0"/>
              </a:rPr>
              <a:t> }</a:t>
            </a:r>
          </a:p>
        </p:txBody>
      </p:sp>
      <p:sp>
        <p:nvSpPr>
          <p:cNvPr id="31751" name="Text Box 6"/>
          <p:cNvSpPr txBox="1"/>
          <p:nvPr/>
        </p:nvSpPr>
        <p:spPr>
          <a:xfrm>
            <a:off x="5302250" y="1262063"/>
            <a:ext cx="2959100" cy="4770437"/>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600" dirty="0">
                <a:latin typeface="Arial" panose="020B0604020202020204" pitchFamily="34" charset="0"/>
              </a:rPr>
              <a:t>class Node</a:t>
            </a:r>
          </a:p>
          <a:p>
            <a:pPr marL="0" lvl="0" indent="0" eaLnBrk="1" hangingPunct="1">
              <a:spcBef>
                <a:spcPct val="0"/>
              </a:spcBef>
              <a:buFontTx/>
              <a:buNone/>
            </a:pPr>
            <a:r>
              <a:rPr lang="en-US" altLang="en-US" sz="1600" dirty="0">
                <a:latin typeface="Arial" panose="020B0604020202020204" pitchFamily="34" charset="0"/>
              </a:rPr>
              <a:t> {</a:t>
            </a:r>
          </a:p>
          <a:p>
            <a:pPr marL="0" lvl="0" indent="0" eaLnBrk="1" hangingPunct="1">
              <a:spcBef>
                <a:spcPct val="0"/>
              </a:spcBef>
              <a:buFontTx/>
              <a:buNone/>
            </a:pPr>
            <a:r>
              <a:rPr lang="en-US" altLang="en-US" sz="1600" dirty="0">
                <a:latin typeface="Arial" panose="020B0604020202020204" pitchFamily="34" charset="0"/>
              </a:rPr>
              <a:t>    int info;</a:t>
            </a:r>
          </a:p>
          <a:p>
            <a:pPr marL="0" lvl="0" indent="0" eaLnBrk="1" hangingPunct="1">
              <a:spcBef>
                <a:spcPct val="0"/>
              </a:spcBef>
              <a:buFontTx/>
              <a:buNone/>
            </a:pPr>
            <a:r>
              <a:rPr lang="en-US" altLang="en-US" sz="1600" dirty="0">
                <a:latin typeface="Arial" panose="020B0604020202020204" pitchFamily="34" charset="0"/>
              </a:rPr>
              <a:t>    Node left, right;</a:t>
            </a:r>
          </a:p>
          <a:p>
            <a:pPr marL="0" lvl="0" indent="0" eaLnBrk="1" hangingPunct="1">
              <a:spcBef>
                <a:spcPct val="0"/>
              </a:spcBef>
              <a:buFontTx/>
              <a:buNone/>
            </a:pPr>
            <a:endParaRPr lang="en-US" altLang="en-US" sz="1600"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Node(int x) { }</a:t>
            </a:r>
          </a:p>
          <a:p>
            <a:pPr marL="0" lvl="0" indent="0" eaLnBrk="1" hangingPunct="1">
              <a:spcBef>
                <a:spcPct val="0"/>
              </a:spcBef>
              <a:buFontTx/>
              <a:buNone/>
            </a:pPr>
            <a:endParaRPr lang="en-US" altLang="en-US" sz="1600" dirty="0">
              <a:latin typeface="Arial" panose="020B0604020202020204" pitchFamily="34" charset="0"/>
            </a:endParaRPr>
          </a:p>
          <a:p>
            <a:pPr marL="0" lvl="0" indent="0" eaLnBrk="1" hangingPunct="1">
              <a:spcBef>
                <a:spcPct val="0"/>
              </a:spcBef>
              <a:buFontTx/>
              <a:buNone/>
            </a:pPr>
            <a:r>
              <a:rPr lang="en-US" altLang="en-US" sz="1600" b="1" dirty="0">
                <a:latin typeface="Arial" panose="020B0604020202020204" pitchFamily="34" charset="0"/>
              </a:rPr>
              <a:t>    </a:t>
            </a:r>
            <a:r>
              <a:rPr lang="en-US" altLang="en-US" sz="1600" dirty="0">
                <a:latin typeface="Arial" panose="020B0604020202020204" pitchFamily="34" charset="0"/>
              </a:rPr>
              <a:t>Node(int x, Node p, Node q)</a:t>
            </a:r>
          </a:p>
          <a:p>
            <a:pPr marL="0" lvl="0" indent="0" eaLnBrk="1" hangingPunct="1">
              <a:spcBef>
                <a:spcPct val="0"/>
              </a:spcBef>
              <a:buFontTx/>
              <a:buNone/>
            </a:pPr>
            <a:r>
              <a:rPr lang="en-US" altLang="en-US" sz="1600" dirty="0">
                <a:latin typeface="Arial" panose="020B0604020202020204" pitchFamily="34" charset="0"/>
              </a:rPr>
              <a:t>    {</a:t>
            </a:r>
          </a:p>
          <a:p>
            <a:pPr marL="0" lvl="0" indent="0" eaLnBrk="1" hangingPunct="1">
              <a:spcBef>
                <a:spcPct val="0"/>
              </a:spcBef>
              <a:buFontTx/>
              <a:buNone/>
            </a:pPr>
            <a:r>
              <a:rPr lang="en-US" altLang="en-US" sz="1600" dirty="0">
                <a:latin typeface="Arial" panose="020B0604020202020204" pitchFamily="34" charset="0"/>
              </a:rPr>
              <a:t>        info=x; </a:t>
            </a:r>
          </a:p>
          <a:p>
            <a:pPr marL="0" lvl="0" indent="0" eaLnBrk="1" hangingPunct="1">
              <a:spcBef>
                <a:spcPct val="0"/>
              </a:spcBef>
              <a:buFontTx/>
              <a:buNone/>
            </a:pPr>
            <a:r>
              <a:rPr lang="en-US" altLang="en-US" sz="1600" dirty="0">
                <a:latin typeface="Arial" panose="020B0604020202020204" pitchFamily="34" charset="0"/>
              </a:rPr>
              <a:t>        left=p; </a:t>
            </a:r>
          </a:p>
          <a:p>
            <a:pPr marL="0" lvl="0" indent="0" eaLnBrk="1" hangingPunct="1">
              <a:spcBef>
                <a:spcPct val="0"/>
              </a:spcBef>
              <a:buFontTx/>
              <a:buNone/>
            </a:pPr>
            <a:r>
              <a:rPr lang="en-US" altLang="en-US" sz="1600" dirty="0">
                <a:latin typeface="Arial" panose="020B0604020202020204" pitchFamily="34" charset="0"/>
              </a:rPr>
              <a:t>        right=q;</a:t>
            </a:r>
          </a:p>
          <a:p>
            <a:pPr marL="0" lvl="0" indent="0" eaLnBrk="1" hangingPunct="1">
              <a:spcBef>
                <a:spcPct val="0"/>
              </a:spcBef>
              <a:buFontTx/>
              <a:buNone/>
            </a:pPr>
            <a:r>
              <a:rPr lang="en-US" altLang="en-US" sz="1600" dirty="0">
                <a:latin typeface="Arial" panose="020B0604020202020204" pitchFamily="34" charset="0"/>
              </a:rPr>
              <a:t>    }  </a:t>
            </a:r>
          </a:p>
          <a:p>
            <a:pPr marL="0" lvl="0" indent="0" eaLnBrk="1" hangingPunct="1">
              <a:spcBef>
                <a:spcPct val="0"/>
              </a:spcBef>
              <a:buFontTx/>
              <a:buNone/>
            </a:pPr>
            <a:endParaRPr lang="en-US" altLang="en-US" sz="1600"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Node(int x)</a:t>
            </a:r>
          </a:p>
          <a:p>
            <a:pPr marL="0" lvl="0" indent="0" eaLnBrk="1" hangingPunct="1">
              <a:spcBef>
                <a:spcPct val="0"/>
              </a:spcBef>
              <a:buFontTx/>
              <a:buNone/>
            </a:pPr>
            <a:r>
              <a:rPr lang="en-US" altLang="en-US" sz="1600" dirty="0">
                <a:latin typeface="Arial" panose="020B0604020202020204" pitchFamily="34" charset="0"/>
              </a:rPr>
              <a:t>   {</a:t>
            </a:r>
          </a:p>
          <a:p>
            <a:pPr marL="0" lvl="0" indent="0" eaLnBrk="1" hangingPunct="1">
              <a:spcBef>
                <a:spcPct val="0"/>
              </a:spcBef>
              <a:buFontTx/>
              <a:buNone/>
            </a:pPr>
            <a:r>
              <a:rPr lang="en-US" altLang="en-US" sz="1600" dirty="0">
                <a:latin typeface="Arial" panose="020B0604020202020204" pitchFamily="34" charset="0"/>
              </a:rPr>
              <a:t>       this(x, null, null);</a:t>
            </a:r>
          </a:p>
          <a:p>
            <a:pPr marL="0" lvl="0" indent="0" eaLnBrk="1" hangingPunct="1">
              <a:spcBef>
                <a:spcPct val="0"/>
              </a:spcBef>
              <a:buFontTx/>
              <a:buNone/>
            </a:pPr>
            <a:r>
              <a:rPr lang="en-US" altLang="en-US" sz="1600" dirty="0">
                <a:latin typeface="Arial" panose="020B0604020202020204" pitchFamily="34" charset="0"/>
              </a:rPr>
              <a:t>   }  </a:t>
            </a:r>
          </a:p>
          <a:p>
            <a:pPr marL="0" lvl="0" indent="0" eaLnBrk="1" hangingPunct="1">
              <a:spcBef>
                <a:spcPct val="0"/>
              </a:spcBef>
              <a:buFontTx/>
              <a:buNone/>
            </a:pPr>
            <a:r>
              <a:rPr lang="en-US" altLang="en-US" sz="1600" dirty="0">
                <a:latin typeface="Arial" panose="020B0604020202020204" pitchFamily="34" charset="0"/>
              </a:rPr>
              <a:t> }</a:t>
            </a:r>
          </a:p>
        </p:txBody>
      </p:sp>
      <p:grpSp>
        <p:nvGrpSpPr>
          <p:cNvPr id="31752" name="Group 1"/>
          <p:cNvGrpSpPr/>
          <p:nvPr/>
        </p:nvGrpSpPr>
        <p:grpSpPr>
          <a:xfrm>
            <a:off x="1235075" y="2705100"/>
            <a:ext cx="2152650" cy="1373188"/>
            <a:chOff x="5257800" y="1219200"/>
            <a:chExt cx="3013656" cy="1712605"/>
          </a:xfrm>
        </p:grpSpPr>
        <p:grpSp>
          <p:nvGrpSpPr>
            <p:cNvPr id="31754" name="Group 8"/>
            <p:cNvGrpSpPr/>
            <p:nvPr/>
          </p:nvGrpSpPr>
          <p:grpSpPr>
            <a:xfrm>
              <a:off x="6018213" y="1219200"/>
              <a:ext cx="1905000" cy="1371600"/>
              <a:chOff x="1872" y="2832"/>
              <a:chExt cx="1200" cy="864"/>
            </a:xfrm>
          </p:grpSpPr>
          <p:sp>
            <p:nvSpPr>
              <p:cNvPr id="31756" name="Rectangle 9"/>
              <p:cNvSpPr/>
              <p:nvPr/>
            </p:nvSpPr>
            <p:spPr>
              <a:xfrm>
                <a:off x="1872" y="2832"/>
                <a:ext cx="1200" cy="672"/>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endParaRPr lang="en-US" altLang="en-US" sz="1400" dirty="0">
                  <a:latin typeface="Times New Roman" panose="02020603050405020304" pitchFamily="18" charset="0"/>
                  <a:ea typeface="PMingLiU" charset="-120"/>
                </a:endParaRPr>
              </a:p>
            </p:txBody>
          </p:sp>
          <p:sp>
            <p:nvSpPr>
              <p:cNvPr id="31757" name="Line 10"/>
              <p:cNvSpPr/>
              <p:nvPr/>
            </p:nvSpPr>
            <p:spPr>
              <a:xfrm>
                <a:off x="1872" y="3168"/>
                <a:ext cx="1200" cy="0"/>
              </a:xfrm>
              <a:prstGeom prst="line">
                <a:avLst/>
              </a:prstGeom>
              <a:ln w="9525" cap="flat" cmpd="sng">
                <a:solidFill>
                  <a:schemeClr val="tx1"/>
                </a:solidFill>
                <a:prstDash val="solid"/>
                <a:headEnd type="none" w="med" len="med"/>
                <a:tailEnd type="none" w="med" len="med"/>
              </a:ln>
            </p:spPr>
          </p:sp>
          <p:sp>
            <p:nvSpPr>
              <p:cNvPr id="31758" name="Line 11"/>
              <p:cNvSpPr/>
              <p:nvPr/>
            </p:nvSpPr>
            <p:spPr>
              <a:xfrm>
                <a:off x="2448" y="3168"/>
                <a:ext cx="0" cy="336"/>
              </a:xfrm>
              <a:prstGeom prst="line">
                <a:avLst/>
              </a:prstGeom>
              <a:ln w="9525" cap="flat" cmpd="sng">
                <a:solidFill>
                  <a:schemeClr val="tx1"/>
                </a:solidFill>
                <a:prstDash val="solid"/>
                <a:headEnd type="none" w="med" len="med"/>
                <a:tailEnd type="none" w="med" len="med"/>
              </a:ln>
            </p:spPr>
          </p:sp>
          <p:sp>
            <p:nvSpPr>
              <p:cNvPr id="31759" name="Text Box 12"/>
              <p:cNvSpPr txBox="1"/>
              <p:nvPr/>
            </p:nvSpPr>
            <p:spPr>
              <a:xfrm>
                <a:off x="1983" y="2847"/>
                <a:ext cx="878" cy="242"/>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TW" sz="1400" b="1" dirty="0">
                    <a:solidFill>
                      <a:srgbClr val="FFFF00"/>
                    </a:solidFill>
                    <a:latin typeface="Times New Roman" panose="02020603050405020304" pitchFamily="18" charset="0"/>
                    <a:ea typeface="PMingLiU" charset="-120"/>
                  </a:rPr>
                  <a:t>Key (data)</a:t>
                </a:r>
              </a:p>
            </p:txBody>
          </p:sp>
          <p:sp>
            <p:nvSpPr>
              <p:cNvPr id="31760" name="Line 13"/>
              <p:cNvSpPr/>
              <p:nvPr/>
            </p:nvSpPr>
            <p:spPr>
              <a:xfrm flipH="1">
                <a:off x="1872" y="3312"/>
                <a:ext cx="288" cy="384"/>
              </a:xfrm>
              <a:prstGeom prst="line">
                <a:avLst/>
              </a:prstGeom>
              <a:ln w="38100" cap="flat" cmpd="sng">
                <a:solidFill>
                  <a:schemeClr val="hlink"/>
                </a:solidFill>
                <a:prstDash val="solid"/>
                <a:headEnd type="none" w="med" len="med"/>
                <a:tailEnd type="triangle" w="med" len="med"/>
              </a:ln>
            </p:spPr>
          </p:sp>
          <p:sp>
            <p:nvSpPr>
              <p:cNvPr id="31761" name="Line 14"/>
              <p:cNvSpPr/>
              <p:nvPr/>
            </p:nvSpPr>
            <p:spPr>
              <a:xfrm>
                <a:off x="2736" y="3312"/>
                <a:ext cx="288" cy="384"/>
              </a:xfrm>
              <a:prstGeom prst="line">
                <a:avLst/>
              </a:prstGeom>
              <a:ln w="38100" cap="flat" cmpd="sng">
                <a:solidFill>
                  <a:schemeClr val="hlink"/>
                </a:solidFill>
                <a:prstDash val="solid"/>
                <a:headEnd type="none" w="med" len="med"/>
                <a:tailEnd type="triangle" w="med" len="med"/>
              </a:ln>
            </p:spPr>
          </p:sp>
        </p:grpSp>
        <p:sp>
          <p:nvSpPr>
            <p:cNvPr id="31755" name="Text Box 15"/>
            <p:cNvSpPr txBox="1"/>
            <p:nvPr/>
          </p:nvSpPr>
          <p:spPr>
            <a:xfrm>
              <a:off x="5257800" y="2547937"/>
              <a:ext cx="3013656" cy="3838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TW" sz="1400" dirty="0">
                  <a:latin typeface="Times New Roman" panose="02020603050405020304" pitchFamily="18" charset="0"/>
                  <a:ea typeface="PMingLiU" charset="-120"/>
                </a:rPr>
                <a:t>left child             right child</a:t>
              </a:r>
            </a:p>
          </p:txBody>
        </p:sp>
      </p:grpSp>
      <p:sp>
        <p:nvSpPr>
          <p:cNvPr id="31753" name="Text Box 16"/>
          <p:cNvSpPr txBox="1"/>
          <p:nvPr/>
        </p:nvSpPr>
        <p:spPr>
          <a:xfrm>
            <a:off x="3886200" y="6176963"/>
            <a:ext cx="5638800" cy="3365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600" b="1" dirty="0">
                <a:latin typeface="Arial" panose="020B0604020202020204" pitchFamily="34" charset="0"/>
              </a:rPr>
              <a:t>Different types of implementations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txBox="1">
            <a:spLocks noGrp="1"/>
          </p:cNvSpPr>
          <p:nvPr>
            <p:ph type="sldNum" sz="quarter" idx="4294967295"/>
          </p:nvPr>
        </p:nvSpPr>
        <p:spPr>
          <a:xfrm>
            <a:off x="6553200" y="6356350"/>
            <a:ext cx="2133600" cy="365125"/>
          </a:xfrm>
          <a:prstGeom prst="rect">
            <a:avLst/>
          </a:prstGeom>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27</a:t>
            </a:fld>
            <a:r>
              <a:rPr lang="en-US" altLang="en-US" sz="1200" dirty="0">
                <a:solidFill>
                  <a:srgbClr val="898989"/>
                </a:solidFill>
                <a:latin typeface="Arial" panose="020B0604020202020204" pitchFamily="34" charset="0"/>
              </a:rPr>
              <a:t>/34</a:t>
            </a:r>
          </a:p>
        </p:txBody>
      </p:sp>
      <p:sp>
        <p:nvSpPr>
          <p:cNvPr id="32771"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2772" name="Rectangle 2"/>
          <p:cNvSpPr>
            <a:spLocks noGrp="1"/>
          </p:cNvSpPr>
          <p:nvPr>
            <p:ph type="title"/>
          </p:nvPr>
        </p:nvSpPr>
        <p:spPr>
          <a:xfrm>
            <a:off x="122238" y="1573213"/>
            <a:ext cx="3763962" cy="954087"/>
          </a:xfrm>
        </p:spPr>
        <p:txBody>
          <a:bodyPr vert="horz" wrap="square" lIns="91440" tIns="45720" rIns="91440" bIns="45720" anchor="ctr" anchorCtr="0">
            <a:spAutoFit/>
          </a:bodyPr>
          <a:lstStyle/>
          <a:p>
            <a:r>
              <a:rPr lang="en-US" altLang="en-US" sz="2800" b="1" dirty="0">
                <a:solidFill>
                  <a:srgbClr val="CC3300"/>
                </a:solidFill>
              </a:rPr>
              <a:t>Breadth-First Traversal </a:t>
            </a:r>
            <a:br>
              <a:rPr lang="en-US" altLang="en-US" sz="2800" b="1" dirty="0">
                <a:solidFill>
                  <a:srgbClr val="CC3300"/>
                </a:solidFill>
              </a:rPr>
            </a:br>
            <a:r>
              <a:rPr lang="en-US" altLang="en-US" sz="2800" b="1" dirty="0">
                <a:solidFill>
                  <a:srgbClr val="CC3300"/>
                </a:solidFill>
              </a:rPr>
              <a:t>code</a:t>
            </a:r>
          </a:p>
        </p:txBody>
      </p:sp>
      <p:sp>
        <p:nvSpPr>
          <p:cNvPr id="32773"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27</a:t>
            </a:fld>
            <a:endParaRPr lang="en-US" altLang="en-US" sz="1200" b="1" dirty="0">
              <a:solidFill>
                <a:srgbClr val="FFFFFF"/>
              </a:solidFill>
              <a:latin typeface="Arial" panose="020B0604020202020204" pitchFamily="34" charset="0"/>
            </a:endParaRPr>
          </a:p>
        </p:txBody>
      </p:sp>
      <p:sp>
        <p:nvSpPr>
          <p:cNvPr id="32774" name="Text Box 6"/>
          <p:cNvSpPr txBox="1"/>
          <p:nvPr/>
        </p:nvSpPr>
        <p:spPr>
          <a:xfrm>
            <a:off x="1066800" y="2971800"/>
            <a:ext cx="1697038" cy="708025"/>
          </a:xfrm>
          <a:prstGeom prst="rect">
            <a:avLst/>
          </a:prstGeom>
          <a:noFill/>
          <a:ln w="9525">
            <a:noFill/>
          </a:ln>
        </p:spPr>
        <p:txBody>
          <a:bodyPr>
            <a:spAutoFit/>
            <a:scene3d>
              <a:camera prst="orthographicFront"/>
              <a:lightRig rig="threePt" dir="t"/>
            </a:scene3d>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panose="020B0604020202020204" pitchFamily="34" charset="0"/>
              </a:rPr>
              <a:t>Top-down,</a:t>
            </a:r>
          </a:p>
          <a:p>
            <a:pPr marL="0" lvl="0" indent="0" algn="ctr" eaLnBrk="1" hangingPunct="1">
              <a:spcBef>
                <a:spcPct val="0"/>
              </a:spcBef>
              <a:buFontTx/>
              <a:buNone/>
            </a:pPr>
            <a:r>
              <a:rPr lang="en-US" altLang="en-US" sz="200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panose="020B0604020202020204" pitchFamily="34" charset="0"/>
              </a:rPr>
              <a:t> left-to-right</a:t>
            </a:r>
          </a:p>
        </p:txBody>
      </p:sp>
      <p:sp>
        <p:nvSpPr>
          <p:cNvPr id="32775" name="Text Box 5"/>
          <p:cNvSpPr txBox="1"/>
          <p:nvPr/>
        </p:nvSpPr>
        <p:spPr>
          <a:xfrm>
            <a:off x="3886200" y="228600"/>
            <a:ext cx="5029200" cy="6400800"/>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ts val="600"/>
              </a:spcBef>
              <a:spcAft>
                <a:spcPts val="600"/>
              </a:spcAft>
              <a:buFontTx/>
              <a:buNone/>
            </a:pPr>
            <a:r>
              <a:rPr lang="en-US" altLang="en-US" sz="1800" dirty="0">
                <a:latin typeface="Arial" panose="020B0604020202020204" pitchFamily="34" charset="0"/>
              </a:rPr>
              <a:t> void breadth()</a:t>
            </a:r>
          </a:p>
          <a:p>
            <a:pPr marL="0" lvl="0" indent="0" eaLnBrk="1" hangingPunct="1">
              <a:spcBef>
                <a:spcPts val="600"/>
              </a:spcBef>
              <a:spcAft>
                <a:spcPts val="600"/>
              </a:spcAft>
              <a:buFontTx/>
              <a:buNone/>
            </a:pPr>
            <a:r>
              <a:rPr lang="en-US" altLang="en-US" sz="1800" dirty="0">
                <a:latin typeface="Arial" panose="020B0604020202020204" pitchFamily="34" charset="0"/>
              </a:rPr>
              <a:t>     { if(root==null) return;</a:t>
            </a:r>
          </a:p>
          <a:p>
            <a:pPr marL="0" lvl="0" indent="0" eaLnBrk="1" hangingPunct="1">
              <a:spcBef>
                <a:spcPts val="600"/>
              </a:spcBef>
              <a:spcAft>
                <a:spcPts val="600"/>
              </a:spcAft>
              <a:buFontTx/>
              <a:buNone/>
            </a:pPr>
            <a:r>
              <a:rPr lang="en-US" altLang="en-US" sz="1800" dirty="0">
                <a:latin typeface="Arial" panose="020B0604020202020204" pitchFamily="34" charset="0"/>
              </a:rPr>
              <a:t>       MyQueue q = new MyQueue();</a:t>
            </a:r>
          </a:p>
          <a:p>
            <a:pPr marL="0" lvl="0" indent="0" eaLnBrk="1" hangingPunct="1">
              <a:spcBef>
                <a:spcPts val="600"/>
              </a:spcBef>
              <a:spcAft>
                <a:spcPts val="600"/>
              </a:spcAft>
              <a:buFontTx/>
              <a:buNone/>
            </a:pPr>
            <a:r>
              <a:rPr lang="en-US" altLang="en-US" sz="1800" dirty="0">
                <a:latin typeface="Arial" panose="020B0604020202020204" pitchFamily="34" charset="0"/>
              </a:rPr>
              <a:t>       q.enqueue(root);</a:t>
            </a:r>
          </a:p>
          <a:p>
            <a:pPr marL="0" lvl="0" indent="0" eaLnBrk="1" hangingPunct="1">
              <a:spcBef>
                <a:spcPts val="600"/>
              </a:spcBef>
              <a:spcAft>
                <a:spcPts val="600"/>
              </a:spcAft>
              <a:buFontTx/>
              <a:buNone/>
            </a:pPr>
            <a:r>
              <a:rPr lang="en-US" altLang="en-US" sz="1800" dirty="0">
                <a:latin typeface="Arial" panose="020B0604020202020204" pitchFamily="34" charset="0"/>
              </a:rPr>
              <a:t>       Node p;</a:t>
            </a:r>
          </a:p>
          <a:p>
            <a:pPr marL="0" lvl="0" indent="0" eaLnBrk="1" hangingPunct="1">
              <a:spcBef>
                <a:spcPts val="600"/>
              </a:spcBef>
              <a:spcAft>
                <a:spcPts val="600"/>
              </a:spcAft>
              <a:buFontTx/>
              <a:buNone/>
            </a:pPr>
            <a:r>
              <a:rPr lang="en-US" altLang="en-US" sz="1800" dirty="0">
                <a:latin typeface="Arial" panose="020B0604020202020204" pitchFamily="34" charset="0"/>
              </a:rPr>
              <a:t>       while(!q.isEmpty())</a:t>
            </a:r>
          </a:p>
          <a:p>
            <a:pPr marL="0" lvl="0" indent="0" eaLnBrk="1" hangingPunct="1">
              <a:spcBef>
                <a:spcPts val="600"/>
              </a:spcBef>
              <a:spcAft>
                <a:spcPts val="600"/>
              </a:spcAft>
              <a:buFontTx/>
              <a:buNone/>
            </a:pPr>
            <a:r>
              <a:rPr lang="en-US" altLang="en-US" sz="1800" dirty="0">
                <a:latin typeface="Arial" panose="020B0604020202020204" pitchFamily="34" charset="0"/>
              </a:rPr>
              <a:t>          { </a:t>
            </a:r>
          </a:p>
          <a:p>
            <a:pPr marL="0" lvl="0" indent="0" eaLnBrk="1" hangingPunct="1">
              <a:spcBef>
                <a:spcPts val="600"/>
              </a:spcBef>
              <a:spcAft>
                <a:spcPts val="600"/>
              </a:spcAft>
              <a:buFontTx/>
              <a:buNone/>
            </a:pPr>
            <a:r>
              <a:rPr lang="en-US" altLang="en-US" sz="1800" dirty="0">
                <a:latin typeface="Arial" panose="020B0604020202020204" pitchFamily="34" charset="0"/>
              </a:rPr>
              <a:t>	p = (Node) q.dequeue();</a:t>
            </a:r>
          </a:p>
          <a:p>
            <a:pPr marL="0" lvl="0" indent="0" eaLnBrk="1" hangingPunct="1">
              <a:spcBef>
                <a:spcPts val="600"/>
              </a:spcBef>
              <a:spcAft>
                <a:spcPts val="600"/>
              </a:spcAft>
              <a:buFontTx/>
              <a:buNone/>
            </a:pPr>
            <a:r>
              <a:rPr lang="en-US" altLang="en-US" sz="1800" dirty="0">
                <a:latin typeface="Arial" panose="020B0604020202020204" pitchFamily="34" charset="0"/>
              </a:rPr>
              <a:t>              if(p.left !=null)</a:t>
            </a:r>
          </a:p>
          <a:p>
            <a:pPr marL="0" lvl="0" indent="0" eaLnBrk="1" hangingPunct="1">
              <a:spcBef>
                <a:spcPts val="600"/>
              </a:spcBef>
              <a:spcAft>
                <a:spcPts val="600"/>
              </a:spcAft>
              <a:buFontTx/>
              <a:buNone/>
            </a:pPr>
            <a:r>
              <a:rPr lang="en-US" altLang="en-US" sz="1800" dirty="0">
                <a:latin typeface="Arial" panose="020B0604020202020204" pitchFamily="34" charset="0"/>
              </a:rPr>
              <a:t>            	      q.enqueue(p.left);</a:t>
            </a:r>
          </a:p>
          <a:p>
            <a:pPr marL="0" lvl="0" indent="0" eaLnBrk="1" hangingPunct="1">
              <a:spcBef>
                <a:spcPts val="600"/>
              </a:spcBef>
              <a:spcAft>
                <a:spcPts val="600"/>
              </a:spcAft>
              <a:buFontTx/>
              <a:buNone/>
            </a:pPr>
            <a:r>
              <a:rPr lang="en-US" altLang="en-US" sz="1800" dirty="0">
                <a:latin typeface="Arial" panose="020B0604020202020204" pitchFamily="34" charset="0"/>
              </a:rPr>
              <a:t>              if(p.right !=null)</a:t>
            </a:r>
          </a:p>
          <a:p>
            <a:pPr marL="0" lvl="0" indent="0" eaLnBrk="1" hangingPunct="1">
              <a:spcBef>
                <a:spcPts val="600"/>
              </a:spcBef>
              <a:spcAft>
                <a:spcPts val="600"/>
              </a:spcAft>
              <a:buFontTx/>
              <a:buNone/>
            </a:pPr>
            <a:r>
              <a:rPr lang="en-US" altLang="en-US" sz="1800" dirty="0">
                <a:latin typeface="Arial" panose="020B0604020202020204" pitchFamily="34" charset="0"/>
              </a:rPr>
              <a:t>                    q.enqueue(p.right);</a:t>
            </a:r>
          </a:p>
          <a:p>
            <a:pPr marL="0" lvl="0" indent="0" eaLnBrk="1" hangingPunct="1">
              <a:spcBef>
                <a:spcPts val="600"/>
              </a:spcBef>
              <a:spcAft>
                <a:spcPts val="600"/>
              </a:spcAft>
              <a:buFontTx/>
              <a:buNone/>
            </a:pPr>
            <a:r>
              <a:rPr lang="en-US" altLang="en-US" sz="1800" dirty="0">
                <a:latin typeface="Arial" panose="020B0604020202020204" pitchFamily="34" charset="0"/>
              </a:rPr>
              <a:t>            visit(p);</a:t>
            </a:r>
          </a:p>
          <a:p>
            <a:pPr marL="0" lvl="0" indent="0" eaLnBrk="1" hangingPunct="1">
              <a:spcBef>
                <a:spcPts val="600"/>
              </a:spcBef>
              <a:spcAft>
                <a:spcPts val="600"/>
              </a:spcAft>
              <a:buFontTx/>
              <a:buNone/>
            </a:pPr>
            <a:r>
              <a:rPr lang="en-US" altLang="en-US" sz="1800" dirty="0">
                <a:latin typeface="Arial" panose="020B0604020202020204" pitchFamily="34" charset="0"/>
              </a:rPr>
              <a:t>          }</a:t>
            </a:r>
          </a:p>
          <a:p>
            <a:pPr marL="0" lvl="0" indent="0" eaLnBrk="1" hangingPunct="1">
              <a:spcBef>
                <a:spcPts val="600"/>
              </a:spcBef>
              <a:spcAft>
                <a:spcPts val="600"/>
              </a:spcAft>
              <a:buFontTx/>
              <a:buNone/>
            </a:pPr>
            <a:r>
              <a:rPr lang="en-US" altLang="en-US" sz="1800" dirty="0">
                <a:latin typeface="Arial" panose="020B0604020202020204" pitchFamily="34" charset="0"/>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3796" name="Rectangle 2"/>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dirty="0">
                <a:solidFill>
                  <a:srgbClr val="CC3300"/>
                </a:solidFill>
              </a:rPr>
              <a:t>Depth-First Traversal code</a:t>
            </a:r>
          </a:p>
        </p:txBody>
      </p:sp>
      <p:sp>
        <p:nvSpPr>
          <p:cNvPr id="33797"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28</a:t>
            </a:fld>
            <a:endParaRPr lang="en-US" altLang="en-US" sz="1200" b="1" dirty="0">
              <a:solidFill>
                <a:srgbClr val="FFFFFF"/>
              </a:solidFill>
              <a:latin typeface="Arial" panose="020B0604020202020204" pitchFamily="34" charset="0"/>
            </a:endParaRPr>
          </a:p>
        </p:txBody>
      </p:sp>
      <p:sp>
        <p:nvSpPr>
          <p:cNvPr id="33798" name="Text Box 4"/>
          <p:cNvSpPr txBox="1"/>
          <p:nvPr/>
        </p:nvSpPr>
        <p:spPr>
          <a:xfrm>
            <a:off x="538163" y="1752600"/>
            <a:ext cx="2590800" cy="252412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ts val="600"/>
              </a:spcBef>
              <a:spcAft>
                <a:spcPts val="600"/>
              </a:spcAft>
              <a:buFontTx/>
              <a:buNone/>
            </a:pPr>
            <a:r>
              <a:rPr lang="en-US" altLang="en-US" sz="1400" dirty="0">
                <a:latin typeface="Arial" panose="020B0604020202020204" pitchFamily="34" charset="0"/>
              </a:rPr>
              <a:t> void preOrder(Node p)</a:t>
            </a:r>
          </a:p>
          <a:p>
            <a:pPr marL="0" lvl="0" indent="0" eaLnBrk="1" hangingPunct="1">
              <a:spcBef>
                <a:spcPts val="600"/>
              </a:spcBef>
              <a:spcAft>
                <a:spcPts val="600"/>
              </a:spcAft>
              <a:buFontTx/>
              <a:buNone/>
            </a:pPr>
            <a:r>
              <a:rPr lang="en-US" altLang="en-US" sz="1400" dirty="0">
                <a:latin typeface="Arial" panose="020B0604020202020204" pitchFamily="34" charset="0"/>
              </a:rPr>
              <a:t>    { </a:t>
            </a:r>
          </a:p>
          <a:p>
            <a:pPr marL="0" lvl="0" indent="0" eaLnBrk="1" hangingPunct="1">
              <a:spcBef>
                <a:spcPts val="600"/>
              </a:spcBef>
              <a:spcAft>
                <a:spcPts val="600"/>
              </a:spcAft>
              <a:buFontTx/>
              <a:buNone/>
            </a:pPr>
            <a:r>
              <a:rPr lang="en-US" altLang="en-US" sz="1400" dirty="0">
                <a:latin typeface="Arial" panose="020B0604020202020204" pitchFamily="34" charset="0"/>
              </a:rPr>
              <a:t>          if(p==null) return;</a:t>
            </a:r>
          </a:p>
          <a:p>
            <a:pPr marL="0" lvl="0" indent="0" eaLnBrk="1" hangingPunct="1">
              <a:spcBef>
                <a:spcPts val="600"/>
              </a:spcBef>
              <a:spcAft>
                <a:spcPts val="600"/>
              </a:spcAft>
              <a:buFontTx/>
              <a:buNone/>
            </a:pPr>
            <a:r>
              <a:rPr lang="en-US" altLang="en-US" sz="1400" dirty="0">
                <a:latin typeface="Arial" panose="020B0604020202020204" pitchFamily="34" charset="0"/>
              </a:rPr>
              <a:t>          visit(p);</a:t>
            </a:r>
          </a:p>
          <a:p>
            <a:pPr marL="0" lvl="0" indent="0" eaLnBrk="1" hangingPunct="1">
              <a:spcBef>
                <a:spcPts val="600"/>
              </a:spcBef>
              <a:spcAft>
                <a:spcPts val="600"/>
              </a:spcAft>
              <a:buFontTx/>
              <a:buNone/>
            </a:pPr>
            <a:r>
              <a:rPr lang="en-US" altLang="en-US" sz="1400" dirty="0">
                <a:latin typeface="Arial" panose="020B0604020202020204" pitchFamily="34" charset="0"/>
              </a:rPr>
              <a:t>          preOrder(p.left);</a:t>
            </a:r>
          </a:p>
          <a:p>
            <a:pPr marL="0" lvl="0" indent="0" eaLnBrk="1" hangingPunct="1">
              <a:spcBef>
                <a:spcPts val="600"/>
              </a:spcBef>
              <a:spcAft>
                <a:spcPts val="600"/>
              </a:spcAft>
              <a:buFontTx/>
              <a:buNone/>
            </a:pPr>
            <a:r>
              <a:rPr lang="en-US" altLang="en-US" sz="1400" dirty="0">
                <a:latin typeface="Arial" panose="020B0604020202020204" pitchFamily="34" charset="0"/>
              </a:rPr>
              <a:t>          preOrder(p.right);</a:t>
            </a:r>
          </a:p>
          <a:p>
            <a:pPr marL="0" lvl="0" indent="0" eaLnBrk="1" hangingPunct="1">
              <a:spcBef>
                <a:spcPts val="600"/>
              </a:spcBef>
              <a:spcAft>
                <a:spcPts val="600"/>
              </a:spcAft>
              <a:buFontTx/>
              <a:buNone/>
            </a:pPr>
            <a:r>
              <a:rPr lang="en-US" altLang="en-US" sz="1400" dirty="0">
                <a:latin typeface="Arial" panose="020B0604020202020204" pitchFamily="34" charset="0"/>
              </a:rPr>
              <a:t>    }</a:t>
            </a:r>
          </a:p>
        </p:txBody>
      </p:sp>
      <p:sp>
        <p:nvSpPr>
          <p:cNvPr id="33799" name="Text Box 5"/>
          <p:cNvSpPr txBox="1"/>
          <p:nvPr/>
        </p:nvSpPr>
        <p:spPr>
          <a:xfrm>
            <a:off x="6248400" y="3581400"/>
            <a:ext cx="2590800" cy="252412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ts val="600"/>
              </a:spcBef>
              <a:spcAft>
                <a:spcPts val="600"/>
              </a:spcAft>
              <a:buNone/>
            </a:pPr>
            <a:r>
              <a:rPr lang="en-US" altLang="en-US" sz="1400" dirty="0">
                <a:latin typeface="Arial" panose="020B0604020202020204" pitchFamily="34" charset="0"/>
              </a:rPr>
              <a:t>void postOrder(Node p)</a:t>
            </a:r>
          </a:p>
          <a:p>
            <a:pPr marL="0" lvl="0" indent="0" eaLnBrk="1" hangingPunct="1">
              <a:spcBef>
                <a:spcPts val="600"/>
              </a:spcBef>
              <a:spcAft>
                <a:spcPts val="600"/>
              </a:spcAft>
              <a:buNone/>
            </a:pPr>
            <a:r>
              <a:rPr lang="en-US" altLang="en-US" sz="1400" dirty="0">
                <a:latin typeface="Arial" panose="020B0604020202020204" pitchFamily="34" charset="0"/>
              </a:rPr>
              <a:t>    { </a:t>
            </a:r>
          </a:p>
          <a:p>
            <a:pPr marL="0" lvl="0" indent="0" eaLnBrk="1" hangingPunct="1">
              <a:spcBef>
                <a:spcPts val="600"/>
              </a:spcBef>
              <a:spcAft>
                <a:spcPts val="600"/>
              </a:spcAft>
              <a:buNone/>
            </a:pPr>
            <a:r>
              <a:rPr lang="en-US" altLang="en-US" sz="1400" dirty="0">
                <a:latin typeface="Arial" panose="020B0604020202020204" pitchFamily="34" charset="0"/>
              </a:rPr>
              <a:t>         if(p==null) return;</a:t>
            </a:r>
          </a:p>
          <a:p>
            <a:pPr marL="0" lvl="0" indent="0" eaLnBrk="1" hangingPunct="1">
              <a:spcBef>
                <a:spcPts val="600"/>
              </a:spcBef>
              <a:spcAft>
                <a:spcPts val="600"/>
              </a:spcAft>
              <a:buNone/>
            </a:pPr>
            <a:r>
              <a:rPr lang="en-US" altLang="en-US" sz="1400" dirty="0">
                <a:latin typeface="Arial" panose="020B0604020202020204" pitchFamily="34" charset="0"/>
              </a:rPr>
              <a:t>         postOrder(p.left);</a:t>
            </a:r>
          </a:p>
          <a:p>
            <a:pPr marL="0" lvl="0" indent="0" eaLnBrk="1" hangingPunct="1">
              <a:spcBef>
                <a:spcPts val="600"/>
              </a:spcBef>
              <a:spcAft>
                <a:spcPts val="600"/>
              </a:spcAft>
              <a:buNone/>
            </a:pPr>
            <a:r>
              <a:rPr lang="en-US" altLang="en-US" sz="1400" dirty="0">
                <a:latin typeface="Arial" panose="020B0604020202020204" pitchFamily="34" charset="0"/>
              </a:rPr>
              <a:t>         postOrder(p.right);</a:t>
            </a:r>
          </a:p>
          <a:p>
            <a:pPr marL="0" lvl="0" indent="0" eaLnBrk="1" hangingPunct="1">
              <a:spcBef>
                <a:spcPts val="600"/>
              </a:spcBef>
              <a:spcAft>
                <a:spcPts val="600"/>
              </a:spcAft>
              <a:buNone/>
            </a:pPr>
            <a:r>
              <a:rPr lang="en-US" altLang="en-US" sz="1400" dirty="0">
                <a:latin typeface="Arial" panose="020B0604020202020204" pitchFamily="34" charset="0"/>
              </a:rPr>
              <a:t>         visit(p);</a:t>
            </a:r>
          </a:p>
          <a:p>
            <a:pPr marL="0" lvl="0" indent="0" eaLnBrk="1" hangingPunct="1">
              <a:spcBef>
                <a:spcPts val="600"/>
              </a:spcBef>
              <a:spcAft>
                <a:spcPts val="600"/>
              </a:spcAft>
              <a:buNone/>
            </a:pPr>
            <a:r>
              <a:rPr lang="en-US" altLang="en-US" sz="1400" dirty="0">
                <a:latin typeface="Arial" panose="020B0604020202020204" pitchFamily="34" charset="0"/>
              </a:rPr>
              <a:t>    }</a:t>
            </a:r>
          </a:p>
        </p:txBody>
      </p:sp>
      <p:sp>
        <p:nvSpPr>
          <p:cNvPr id="33800" name="Rectangle 1"/>
          <p:cNvSpPr/>
          <p:nvPr/>
        </p:nvSpPr>
        <p:spPr>
          <a:xfrm>
            <a:off x="3394075" y="2573338"/>
            <a:ext cx="2590800" cy="2522537"/>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ts val="600"/>
              </a:spcBef>
              <a:spcAft>
                <a:spcPts val="600"/>
              </a:spcAft>
              <a:buFontTx/>
              <a:buNone/>
            </a:pPr>
            <a:r>
              <a:rPr lang="en-US" altLang="en-US" sz="1400" dirty="0">
                <a:latin typeface="Arial" panose="020B0604020202020204" pitchFamily="34" charset="0"/>
              </a:rPr>
              <a:t> void inOrder(Node p)</a:t>
            </a:r>
          </a:p>
          <a:p>
            <a:pPr marL="0" lvl="0" indent="0" eaLnBrk="1" hangingPunct="1">
              <a:spcBef>
                <a:spcPts val="600"/>
              </a:spcBef>
              <a:spcAft>
                <a:spcPts val="600"/>
              </a:spcAft>
              <a:buFontTx/>
              <a:buNone/>
            </a:pPr>
            <a:r>
              <a:rPr lang="en-US" altLang="en-US" sz="1400" dirty="0">
                <a:latin typeface="Arial" panose="020B0604020202020204" pitchFamily="34" charset="0"/>
              </a:rPr>
              <a:t>    { </a:t>
            </a:r>
          </a:p>
          <a:p>
            <a:pPr marL="0" lvl="0" indent="0" eaLnBrk="1" hangingPunct="1">
              <a:spcBef>
                <a:spcPts val="600"/>
              </a:spcBef>
              <a:spcAft>
                <a:spcPts val="600"/>
              </a:spcAft>
              <a:buFontTx/>
              <a:buNone/>
            </a:pPr>
            <a:r>
              <a:rPr lang="en-US" altLang="en-US" sz="1400" dirty="0">
                <a:latin typeface="Arial" panose="020B0604020202020204" pitchFamily="34" charset="0"/>
              </a:rPr>
              <a:t>         if(p==null) return;</a:t>
            </a:r>
          </a:p>
          <a:p>
            <a:pPr marL="0" lvl="0" indent="0" eaLnBrk="1" hangingPunct="1">
              <a:spcBef>
                <a:spcPts val="600"/>
              </a:spcBef>
              <a:spcAft>
                <a:spcPts val="600"/>
              </a:spcAft>
              <a:buFontTx/>
              <a:buNone/>
            </a:pPr>
            <a:r>
              <a:rPr lang="en-US" altLang="en-US" sz="1400" dirty="0">
                <a:latin typeface="Arial" panose="020B0604020202020204" pitchFamily="34" charset="0"/>
              </a:rPr>
              <a:t>         inOrder(p.left);</a:t>
            </a:r>
          </a:p>
          <a:p>
            <a:pPr marL="0" lvl="0" indent="0" eaLnBrk="1" hangingPunct="1">
              <a:spcBef>
                <a:spcPts val="600"/>
              </a:spcBef>
              <a:spcAft>
                <a:spcPts val="600"/>
              </a:spcAft>
              <a:buFontTx/>
              <a:buNone/>
            </a:pPr>
            <a:r>
              <a:rPr lang="en-US" altLang="en-US" sz="1400" dirty="0">
                <a:latin typeface="Arial" panose="020B0604020202020204" pitchFamily="34" charset="0"/>
              </a:rPr>
              <a:t>         visit(p);</a:t>
            </a:r>
          </a:p>
          <a:p>
            <a:pPr marL="0" lvl="0" indent="0" eaLnBrk="1" hangingPunct="1">
              <a:spcBef>
                <a:spcPts val="600"/>
              </a:spcBef>
              <a:spcAft>
                <a:spcPts val="600"/>
              </a:spcAft>
              <a:buFontTx/>
              <a:buNone/>
            </a:pPr>
            <a:r>
              <a:rPr lang="en-US" altLang="en-US" sz="1400" dirty="0">
                <a:latin typeface="Arial" panose="020B0604020202020204" pitchFamily="34" charset="0"/>
              </a:rPr>
              <a:t>         inOrder(p.right);</a:t>
            </a:r>
          </a:p>
          <a:p>
            <a:pPr marL="0" lvl="0" indent="0" eaLnBrk="1" hangingPunct="1">
              <a:spcBef>
                <a:spcPts val="600"/>
              </a:spcBef>
              <a:spcAft>
                <a:spcPts val="600"/>
              </a:spcAft>
              <a:buFontTx/>
              <a:buNone/>
            </a:pPr>
            <a:r>
              <a:rPr lang="en-US" altLang="en-US" sz="1400" dirty="0">
                <a:latin typeface="Arial" panose="020B060402020202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4820" name="Rectangle 2"/>
          <p:cNvSpPr>
            <a:spLocks noGrp="1"/>
          </p:cNvSpPr>
          <p:nvPr>
            <p:ph type="title"/>
          </p:nvPr>
        </p:nvSpPr>
        <p:spPr>
          <a:xfrm>
            <a:off x="1905000" y="207963"/>
            <a:ext cx="5334000" cy="701675"/>
          </a:xfrm>
        </p:spPr>
        <p:txBody>
          <a:bodyPr vert="horz" wrap="square" lIns="91440" tIns="45720" rIns="91440" bIns="45720" anchor="ctr" anchorCtr="0">
            <a:spAutoFit/>
          </a:bodyPr>
          <a:lstStyle/>
          <a:p>
            <a:r>
              <a:rPr lang="en-US" altLang="en-US" sz="4000" b="1" dirty="0">
                <a:solidFill>
                  <a:srgbClr val="CC3300"/>
                </a:solidFill>
              </a:rPr>
              <a:t>Binary Search Trees</a:t>
            </a:r>
          </a:p>
        </p:txBody>
      </p:sp>
      <p:sp>
        <p:nvSpPr>
          <p:cNvPr id="34821" name="Rectangle 3"/>
          <p:cNvSpPr>
            <a:spLocks noGrp="1"/>
          </p:cNvSpPr>
          <p:nvPr>
            <p:ph sz="half" idx="1"/>
          </p:nvPr>
        </p:nvSpPr>
        <p:spPr>
          <a:xfrm>
            <a:off x="228600" y="1103313"/>
            <a:ext cx="4343400" cy="4832350"/>
          </a:xfrm>
        </p:spPr>
        <p:txBody>
          <a:bodyPr vert="horz" wrap="square" lIns="91440" tIns="45720" rIns="91440" bIns="45720" anchor="t" anchorCtr="0">
            <a:spAutoFit/>
          </a:bodyPr>
          <a:lstStyle/>
          <a:p>
            <a:pPr algn="just">
              <a:lnSpc>
                <a:spcPct val="90000"/>
              </a:lnSpc>
              <a:buClrTx/>
              <a:buSzTx/>
            </a:pPr>
            <a:r>
              <a:rPr lang="en-US" altLang="en-US" sz="2000" kern="1200" dirty="0">
                <a:latin typeface="+mn-lt"/>
                <a:ea typeface="+mn-ea"/>
                <a:cs typeface="+mn-cs"/>
              </a:rPr>
              <a:t>In computer science, a </a:t>
            </a:r>
            <a:r>
              <a:rPr lang="en-US" altLang="en-US" sz="2000" b="1" kern="1200" dirty="0">
                <a:latin typeface="+mn-lt"/>
                <a:ea typeface="+mn-ea"/>
                <a:cs typeface="+mn-cs"/>
              </a:rPr>
              <a:t>binary search tree</a:t>
            </a:r>
            <a:r>
              <a:rPr lang="en-US" altLang="en-US" sz="2000" kern="1200" dirty="0">
                <a:latin typeface="+mn-lt"/>
                <a:ea typeface="+mn-ea"/>
                <a:cs typeface="+mn-cs"/>
              </a:rPr>
              <a:t> (</a:t>
            </a:r>
            <a:r>
              <a:rPr lang="en-US" altLang="en-US" sz="2000" b="1" kern="1200" dirty="0">
                <a:latin typeface="+mn-lt"/>
                <a:ea typeface="+mn-ea"/>
                <a:cs typeface="+mn-cs"/>
              </a:rPr>
              <a:t>BST</a:t>
            </a:r>
            <a:r>
              <a:rPr lang="en-US" altLang="en-US" sz="2000" kern="1200" dirty="0">
                <a:latin typeface="+mn-lt"/>
                <a:ea typeface="+mn-ea"/>
                <a:cs typeface="+mn-cs"/>
              </a:rPr>
              <a:t>) is a node based binary tree data structure which has the following properties:</a:t>
            </a:r>
          </a:p>
          <a:p>
            <a:pPr algn="just">
              <a:lnSpc>
                <a:spcPct val="90000"/>
              </a:lnSpc>
              <a:buClrTx/>
              <a:buSzTx/>
            </a:pPr>
            <a:r>
              <a:rPr lang="en-US" altLang="en-US" sz="2000" kern="1200" dirty="0">
                <a:latin typeface="+mn-lt"/>
                <a:ea typeface="+mn-ea"/>
                <a:cs typeface="+mn-cs"/>
              </a:rPr>
              <a:t>The </a:t>
            </a:r>
            <a:r>
              <a:rPr lang="en-US" altLang="en-US" sz="2000" b="1" i="1" kern="1200" dirty="0">
                <a:solidFill>
                  <a:schemeClr val="hlink"/>
                </a:solidFill>
                <a:latin typeface="+mn-lt"/>
                <a:ea typeface="+mn-ea"/>
                <a:cs typeface="+mn-cs"/>
              </a:rPr>
              <a:t>left subtree</a:t>
            </a:r>
            <a:r>
              <a:rPr lang="en-US" altLang="en-US" sz="2000" kern="1200" dirty="0">
                <a:latin typeface="+mn-lt"/>
                <a:ea typeface="+mn-ea"/>
                <a:cs typeface="+mn-cs"/>
              </a:rPr>
              <a:t> of a node contains only nodes with keys </a:t>
            </a:r>
            <a:r>
              <a:rPr lang="en-US" altLang="en-US" sz="2000" b="1" i="1" kern="1200" dirty="0">
                <a:solidFill>
                  <a:schemeClr val="hlink"/>
                </a:solidFill>
                <a:latin typeface="+mn-lt"/>
                <a:ea typeface="+mn-ea"/>
                <a:cs typeface="+mn-cs"/>
              </a:rPr>
              <a:t>less than the node's key</a:t>
            </a:r>
            <a:r>
              <a:rPr lang="en-US" altLang="en-US" sz="2000" kern="1200" dirty="0">
                <a:latin typeface="+mn-lt"/>
                <a:ea typeface="+mn-ea"/>
                <a:cs typeface="+mn-cs"/>
              </a:rPr>
              <a:t>. </a:t>
            </a:r>
          </a:p>
          <a:p>
            <a:pPr algn="just">
              <a:lnSpc>
                <a:spcPct val="90000"/>
              </a:lnSpc>
              <a:buClrTx/>
              <a:buSzTx/>
            </a:pPr>
            <a:r>
              <a:rPr lang="en-US" altLang="en-US" sz="2000" kern="1200" dirty="0">
                <a:latin typeface="+mn-lt"/>
                <a:ea typeface="+mn-ea"/>
                <a:cs typeface="+mn-cs"/>
              </a:rPr>
              <a:t>The </a:t>
            </a:r>
            <a:r>
              <a:rPr lang="en-US" altLang="en-US" sz="2000" b="1" i="1" kern="1200" dirty="0">
                <a:solidFill>
                  <a:schemeClr val="hlink"/>
                </a:solidFill>
                <a:latin typeface="+mn-lt"/>
                <a:ea typeface="+mn-ea"/>
                <a:cs typeface="+mn-cs"/>
              </a:rPr>
              <a:t>right subtree</a:t>
            </a:r>
            <a:r>
              <a:rPr lang="en-US" altLang="en-US" sz="2000" kern="1200" dirty="0">
                <a:latin typeface="+mn-lt"/>
                <a:ea typeface="+mn-ea"/>
                <a:cs typeface="+mn-cs"/>
              </a:rPr>
              <a:t> of a node contains only nodes with keys </a:t>
            </a:r>
            <a:r>
              <a:rPr lang="en-US" altLang="en-US" sz="2000" b="1" i="1" kern="1200" dirty="0">
                <a:solidFill>
                  <a:schemeClr val="hlink"/>
                </a:solidFill>
                <a:latin typeface="+mn-lt"/>
                <a:ea typeface="+mn-ea"/>
                <a:cs typeface="+mn-cs"/>
              </a:rPr>
              <a:t>greater than the node's key</a:t>
            </a:r>
            <a:r>
              <a:rPr lang="en-US" altLang="en-US" sz="2000" kern="1200" dirty="0">
                <a:latin typeface="+mn-lt"/>
                <a:ea typeface="+mn-ea"/>
                <a:cs typeface="+mn-cs"/>
              </a:rPr>
              <a:t>. </a:t>
            </a:r>
          </a:p>
          <a:p>
            <a:pPr algn="just">
              <a:lnSpc>
                <a:spcPct val="90000"/>
              </a:lnSpc>
              <a:buClrTx/>
              <a:buSzTx/>
            </a:pPr>
            <a:r>
              <a:rPr lang="en-US" altLang="en-US" sz="2000" kern="1200" dirty="0">
                <a:latin typeface="+mn-lt"/>
                <a:ea typeface="+mn-ea"/>
                <a:cs typeface="+mn-cs"/>
              </a:rPr>
              <a:t>Both the left and right subtrees must also be binary search trees. </a:t>
            </a:r>
          </a:p>
          <a:p>
            <a:pPr algn="just">
              <a:lnSpc>
                <a:spcPct val="90000"/>
              </a:lnSpc>
              <a:buClrTx/>
              <a:buSzTx/>
              <a:buFont typeface="Arial" panose="020B0604020202020204" pitchFamily="34" charset="0"/>
              <a:buNone/>
            </a:pPr>
            <a:r>
              <a:rPr lang="en-US" altLang="en-US" sz="2000" kern="1200" dirty="0">
                <a:latin typeface="+mn-lt"/>
                <a:ea typeface="+mn-ea"/>
                <a:cs typeface="+mn-cs"/>
              </a:rPr>
              <a:t>	From the above properties it naturally follows that:</a:t>
            </a:r>
          </a:p>
          <a:p>
            <a:pPr algn="just">
              <a:lnSpc>
                <a:spcPct val="90000"/>
              </a:lnSpc>
              <a:buClrTx/>
              <a:buSzTx/>
            </a:pPr>
            <a:r>
              <a:rPr lang="en-US" altLang="en-US" sz="2000" kern="1200" dirty="0">
                <a:latin typeface="+mn-lt"/>
                <a:ea typeface="+mn-ea"/>
                <a:cs typeface="+mn-cs"/>
              </a:rPr>
              <a:t>Each node (item in the tree) has a distinct key. </a:t>
            </a:r>
          </a:p>
        </p:txBody>
      </p:sp>
      <p:sp>
        <p:nvSpPr>
          <p:cNvPr id="34822" name="Rectangle 4"/>
          <p:cNvSpPr>
            <a:spLocks noGrp="1"/>
          </p:cNvSpPr>
          <p:nvPr>
            <p:ph sz="half" idx="2"/>
          </p:nvPr>
        </p:nvSpPr>
        <p:spPr>
          <a:xfrm>
            <a:off x="4800600" y="1371600"/>
            <a:ext cx="3810000" cy="996950"/>
          </a:xfrm>
        </p:spPr>
        <p:txBody>
          <a:bodyPr vert="horz" wrap="square" lIns="91440" tIns="45720" rIns="91440" bIns="45720" anchor="t" anchorCtr="0">
            <a:spAutoFit/>
          </a:bodyPr>
          <a:lstStyle/>
          <a:p>
            <a:pPr algn="just">
              <a:lnSpc>
                <a:spcPct val="90000"/>
              </a:lnSpc>
              <a:buClrTx/>
              <a:buSzTx/>
            </a:pPr>
            <a:r>
              <a:rPr lang="en-US" altLang="en-US" sz="2200" kern="1200" dirty="0">
                <a:latin typeface="+mn-lt"/>
                <a:ea typeface="+mn-ea"/>
                <a:cs typeface="+mn-cs"/>
              </a:rPr>
              <a:t>An </a:t>
            </a:r>
            <a:r>
              <a:rPr lang="en-US" altLang="en-US" sz="2200" kern="1200" dirty="0">
                <a:solidFill>
                  <a:srgbClr val="00B050"/>
                </a:solidFill>
                <a:latin typeface="+mn-lt"/>
                <a:ea typeface="+mn-ea"/>
                <a:cs typeface="+mn-cs"/>
              </a:rPr>
              <a:t>inorder traversal </a:t>
            </a:r>
            <a:r>
              <a:rPr lang="en-US" altLang="en-US" sz="2200" kern="1200" dirty="0">
                <a:latin typeface="+mn-lt"/>
                <a:ea typeface="+mn-ea"/>
                <a:cs typeface="+mn-cs"/>
              </a:rPr>
              <a:t>of a binary search trees visits the keys in </a:t>
            </a:r>
            <a:r>
              <a:rPr lang="en-US" altLang="en-US" sz="2200" kern="1200" dirty="0">
                <a:solidFill>
                  <a:srgbClr val="00B050"/>
                </a:solidFill>
                <a:latin typeface="+mn-lt"/>
                <a:ea typeface="+mn-ea"/>
                <a:cs typeface="+mn-cs"/>
              </a:rPr>
              <a:t>increasing order</a:t>
            </a:r>
          </a:p>
        </p:txBody>
      </p:sp>
      <p:pic>
        <p:nvPicPr>
          <p:cNvPr id="34823" name="Picture 32"/>
          <p:cNvPicPr>
            <a:picLocks noChangeAspect="1"/>
          </p:cNvPicPr>
          <p:nvPr/>
        </p:nvPicPr>
        <p:blipFill>
          <a:blip r:embed="rId2"/>
          <a:srcRect l="12500" t="54227" r="62500" b="13889"/>
          <a:stretch>
            <a:fillRect/>
          </a:stretch>
        </p:blipFill>
        <p:spPr>
          <a:xfrm>
            <a:off x="4876800" y="2590800"/>
            <a:ext cx="3657600" cy="28956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7172" name="Rectangle 2"/>
          <p:cNvSpPr>
            <a:spLocks noGrp="1"/>
          </p:cNvSpPr>
          <p:nvPr>
            <p:ph type="title"/>
          </p:nvPr>
        </p:nvSpPr>
        <p:spPr>
          <a:xfrm>
            <a:off x="457200" y="5334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What is a Tree?</a:t>
            </a:r>
            <a:endParaRPr lang="en-US" altLang="en-US" sz="4000" b="1" kern="1200" dirty="0">
              <a:solidFill>
                <a:srgbClr val="CC3300"/>
              </a:solidFill>
              <a:latin typeface="+mj-lt"/>
              <a:ea typeface="Arial" panose="020B0604020202020204" pitchFamily="34" charset="0"/>
              <a:cs typeface="+mj-cs"/>
            </a:endParaRPr>
          </a:p>
        </p:txBody>
      </p:sp>
      <p:sp>
        <p:nvSpPr>
          <p:cNvPr id="7173" name="Rectangle 3"/>
          <p:cNvSpPr>
            <a:spLocks noGrp="1"/>
          </p:cNvSpPr>
          <p:nvPr>
            <p:ph idx="1"/>
          </p:nvPr>
        </p:nvSpPr>
        <p:spPr>
          <a:xfrm>
            <a:off x="457200" y="1371600"/>
            <a:ext cx="3352800" cy="3700463"/>
          </a:xfrm>
        </p:spPr>
        <p:txBody>
          <a:bodyPr vert="horz" wrap="square" lIns="91440" tIns="45720" rIns="91440" bIns="45720" anchor="t" anchorCtr="0">
            <a:spAutoFit/>
          </a:bodyPr>
          <a:lstStyle/>
          <a:p>
            <a:pPr>
              <a:lnSpc>
                <a:spcPct val="90000"/>
              </a:lnSpc>
              <a:buFont typeface="Arial" panose="020B0604020202020204" pitchFamily="34" charset="0"/>
              <a:buChar char="•"/>
            </a:pPr>
            <a:r>
              <a:rPr lang="en-US" altLang="en-US" sz="1800" kern="1200" dirty="0">
                <a:latin typeface="+mn-lt"/>
                <a:ea typeface="+mn-ea"/>
                <a:cs typeface="Arial" panose="020B0604020202020204" pitchFamily="34" charset="0"/>
              </a:rPr>
              <a:t>In computer science, a tree is an abstract model of a hierarchical structure</a:t>
            </a:r>
          </a:p>
          <a:p>
            <a:pPr>
              <a:lnSpc>
                <a:spcPct val="90000"/>
              </a:lnSpc>
              <a:buFont typeface="Arial" panose="020B0604020202020204" pitchFamily="34" charset="0"/>
              <a:buChar char="•"/>
            </a:pPr>
            <a:r>
              <a:rPr lang="en-US" altLang="en-US" sz="1800" kern="1200" dirty="0">
                <a:latin typeface="+mn-lt"/>
                <a:ea typeface="+mn-ea"/>
                <a:cs typeface="Arial" panose="020B0604020202020204" pitchFamily="34" charset="0"/>
              </a:rPr>
              <a:t>A tree consists of nodes with a parent-child relation</a:t>
            </a:r>
          </a:p>
          <a:p>
            <a:pPr>
              <a:lnSpc>
                <a:spcPct val="90000"/>
              </a:lnSpc>
              <a:buFont typeface="Arial" panose="020B0604020202020204" pitchFamily="34" charset="0"/>
              <a:buChar char="•"/>
            </a:pPr>
            <a:r>
              <a:rPr lang="en-US" altLang="en-US" sz="1800" kern="1200" dirty="0">
                <a:latin typeface="+mn-lt"/>
                <a:ea typeface="+mn-ea"/>
                <a:cs typeface="Arial" panose="020B0604020202020204" pitchFamily="34" charset="0"/>
              </a:rPr>
              <a:t>Inspiration: family trees</a:t>
            </a:r>
          </a:p>
          <a:p>
            <a:pPr>
              <a:lnSpc>
                <a:spcPct val="90000"/>
              </a:lnSpc>
              <a:buFont typeface="Arial" panose="020B0604020202020204" pitchFamily="34" charset="0"/>
              <a:buChar char="•"/>
            </a:pPr>
            <a:r>
              <a:rPr lang="en-US" altLang="en-US" sz="1800" kern="1200" dirty="0">
                <a:latin typeface="+mn-lt"/>
                <a:ea typeface="+mn-ea"/>
                <a:cs typeface="Arial" panose="020B0604020202020204" pitchFamily="34" charset="0"/>
              </a:rPr>
              <a:t>Applications:</a:t>
            </a:r>
          </a:p>
          <a:p>
            <a:pPr lvl="1">
              <a:lnSpc>
                <a:spcPct val="90000"/>
              </a:lnSpc>
            </a:pPr>
            <a:r>
              <a:rPr lang="en-US" altLang="en-US" sz="1800" kern="1200" dirty="0">
                <a:latin typeface="+mn-lt"/>
                <a:ea typeface="+mn-ea"/>
                <a:cs typeface="+mn-cs"/>
              </a:rPr>
              <a:t>Organization charts</a:t>
            </a:r>
          </a:p>
          <a:p>
            <a:pPr lvl="1">
              <a:lnSpc>
                <a:spcPct val="90000"/>
              </a:lnSpc>
            </a:pPr>
            <a:r>
              <a:rPr lang="en-US" altLang="en-US" sz="1800" kern="1200" dirty="0">
                <a:latin typeface="+mn-lt"/>
                <a:ea typeface="+mn-ea"/>
                <a:cs typeface="+mn-cs"/>
              </a:rPr>
              <a:t>File systems</a:t>
            </a:r>
          </a:p>
          <a:p>
            <a:pPr lvl="1">
              <a:lnSpc>
                <a:spcPct val="90000"/>
              </a:lnSpc>
            </a:pPr>
            <a:r>
              <a:rPr lang="en-US" altLang="en-US" sz="1800" kern="1200" dirty="0">
                <a:latin typeface="+mn-lt"/>
                <a:ea typeface="+mn-ea"/>
                <a:cs typeface="+mn-cs"/>
              </a:rPr>
              <a:t>Programming environments</a:t>
            </a:r>
          </a:p>
          <a:p>
            <a:pPr>
              <a:lnSpc>
                <a:spcPct val="90000"/>
              </a:lnSpc>
              <a:buFont typeface="Arial" panose="020B0604020202020204" pitchFamily="34" charset="0"/>
              <a:buChar char="•"/>
            </a:pPr>
            <a:r>
              <a:rPr lang="en-US" altLang="en-US" sz="1800" kern="1200" dirty="0">
                <a:latin typeface="+mn-lt"/>
                <a:ea typeface="+mn-ea"/>
                <a:cs typeface="Arial" panose="020B0604020202020204" pitchFamily="34" charset="0"/>
              </a:rPr>
              <a:t>Every node except one (a root) has a unique parent.</a:t>
            </a:r>
            <a:endParaRPr lang="en-US" altLang="en-US" sz="1800" kern="1200" dirty="0">
              <a:latin typeface="+mn-lt"/>
              <a:ea typeface="Arial" panose="020B0604020202020204" pitchFamily="34" charset="0"/>
              <a:cs typeface="+mn-cs"/>
            </a:endParaRPr>
          </a:p>
        </p:txBody>
      </p:sp>
      <p:grpSp>
        <p:nvGrpSpPr>
          <p:cNvPr id="7174" name="Group 4"/>
          <p:cNvGrpSpPr/>
          <p:nvPr/>
        </p:nvGrpSpPr>
        <p:grpSpPr>
          <a:xfrm>
            <a:off x="3984625" y="1457325"/>
            <a:ext cx="4854575" cy="3190875"/>
            <a:chOff x="2157" y="960"/>
            <a:chExt cx="3344" cy="1967"/>
          </a:xfrm>
        </p:grpSpPr>
        <p:sp>
          <p:nvSpPr>
            <p:cNvPr id="7178" name="AutoShape 5"/>
            <p:cNvSpPr>
              <a:spLocks noChangeAspect="1"/>
            </p:cNvSpPr>
            <p:nvPr/>
          </p:nvSpPr>
          <p:spPr>
            <a:xfrm>
              <a:off x="3286" y="960"/>
              <a:ext cx="1177"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Computers”R”Us</a:t>
              </a:r>
            </a:p>
          </p:txBody>
        </p:sp>
        <p:sp>
          <p:nvSpPr>
            <p:cNvPr id="7179" name="AutoShape 6"/>
            <p:cNvSpPr>
              <a:spLocks noChangeAspect="1"/>
            </p:cNvSpPr>
            <p:nvPr/>
          </p:nvSpPr>
          <p:spPr>
            <a:xfrm>
              <a:off x="2585" y="1536"/>
              <a:ext cx="476"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Sales</a:t>
              </a:r>
            </a:p>
          </p:txBody>
        </p:sp>
        <p:sp>
          <p:nvSpPr>
            <p:cNvPr id="7180" name="AutoShape 7"/>
            <p:cNvSpPr>
              <a:spLocks noChangeAspect="1"/>
            </p:cNvSpPr>
            <p:nvPr/>
          </p:nvSpPr>
          <p:spPr>
            <a:xfrm>
              <a:off x="5067" y="1536"/>
              <a:ext cx="434"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R&amp;D</a:t>
              </a:r>
            </a:p>
          </p:txBody>
        </p:sp>
        <p:sp>
          <p:nvSpPr>
            <p:cNvPr id="7181" name="AutoShape 8"/>
            <p:cNvSpPr>
              <a:spLocks noChangeAspect="1"/>
            </p:cNvSpPr>
            <p:nvPr/>
          </p:nvSpPr>
          <p:spPr>
            <a:xfrm>
              <a:off x="3935" y="1536"/>
              <a:ext cx="1040"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Manufacturing</a:t>
              </a:r>
            </a:p>
          </p:txBody>
        </p:sp>
        <p:sp>
          <p:nvSpPr>
            <p:cNvPr id="7182" name="AutoShape 9"/>
            <p:cNvSpPr>
              <a:spLocks noChangeAspect="1"/>
            </p:cNvSpPr>
            <p:nvPr/>
          </p:nvSpPr>
          <p:spPr>
            <a:xfrm>
              <a:off x="3761" y="2112"/>
              <a:ext cx="643"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Laptops</a:t>
              </a:r>
            </a:p>
          </p:txBody>
        </p:sp>
        <p:sp>
          <p:nvSpPr>
            <p:cNvPr id="7183" name="AutoShape 10"/>
            <p:cNvSpPr>
              <a:spLocks noChangeAspect="1"/>
            </p:cNvSpPr>
            <p:nvPr/>
          </p:nvSpPr>
          <p:spPr>
            <a:xfrm>
              <a:off x="4483" y="2112"/>
              <a:ext cx="723"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Desktops</a:t>
              </a:r>
            </a:p>
          </p:txBody>
        </p:sp>
        <p:sp>
          <p:nvSpPr>
            <p:cNvPr id="7184" name="AutoShape 11"/>
            <p:cNvSpPr>
              <a:spLocks noChangeAspect="1"/>
            </p:cNvSpPr>
            <p:nvPr/>
          </p:nvSpPr>
          <p:spPr>
            <a:xfrm>
              <a:off x="2335" y="2110"/>
              <a:ext cx="328"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US</a:t>
              </a:r>
            </a:p>
          </p:txBody>
        </p:sp>
        <p:sp>
          <p:nvSpPr>
            <p:cNvPr id="7185" name="AutoShape 12"/>
            <p:cNvSpPr>
              <a:spLocks noChangeAspect="1"/>
            </p:cNvSpPr>
            <p:nvPr/>
          </p:nvSpPr>
          <p:spPr>
            <a:xfrm>
              <a:off x="2744" y="2112"/>
              <a:ext cx="948"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International</a:t>
              </a:r>
            </a:p>
          </p:txBody>
        </p:sp>
        <p:cxnSp>
          <p:nvCxnSpPr>
            <p:cNvPr id="7186" name="AutoShape 13"/>
            <p:cNvCxnSpPr>
              <a:stCxn id="7178" idx="2"/>
              <a:endCxn id="7179" idx="0"/>
            </p:cNvCxnSpPr>
            <p:nvPr/>
          </p:nvCxnSpPr>
          <p:spPr>
            <a:xfrm flipH="1">
              <a:off x="2823" y="1205"/>
              <a:ext cx="1051" cy="322"/>
            </a:xfrm>
            <a:prstGeom prst="straightConnector1">
              <a:avLst/>
            </a:prstGeom>
            <a:ln w="19050" cap="flat" cmpd="sng">
              <a:solidFill>
                <a:schemeClr val="tx1"/>
              </a:solidFill>
              <a:prstDash val="solid"/>
              <a:headEnd type="none" w="med" len="med"/>
              <a:tailEnd type="none" w="med" len="med"/>
            </a:ln>
          </p:spPr>
        </p:cxnSp>
        <p:cxnSp>
          <p:nvCxnSpPr>
            <p:cNvPr id="7187" name="AutoShape 14"/>
            <p:cNvCxnSpPr>
              <a:stCxn id="7178" idx="2"/>
              <a:endCxn id="7181" idx="0"/>
            </p:cNvCxnSpPr>
            <p:nvPr/>
          </p:nvCxnSpPr>
          <p:spPr>
            <a:xfrm>
              <a:off x="3874" y="1205"/>
              <a:ext cx="581" cy="322"/>
            </a:xfrm>
            <a:prstGeom prst="straightConnector1">
              <a:avLst/>
            </a:prstGeom>
            <a:ln w="19050" cap="flat" cmpd="sng">
              <a:solidFill>
                <a:schemeClr val="tx1"/>
              </a:solidFill>
              <a:prstDash val="solid"/>
              <a:headEnd type="none" w="med" len="med"/>
              <a:tailEnd type="none" w="med" len="med"/>
            </a:ln>
          </p:spPr>
        </p:cxnSp>
        <p:cxnSp>
          <p:nvCxnSpPr>
            <p:cNvPr id="7188" name="AutoShape 15"/>
            <p:cNvCxnSpPr>
              <a:stCxn id="7178" idx="2"/>
              <a:endCxn id="7180" idx="0"/>
            </p:cNvCxnSpPr>
            <p:nvPr/>
          </p:nvCxnSpPr>
          <p:spPr>
            <a:xfrm>
              <a:off x="3874" y="1205"/>
              <a:ext cx="1409" cy="322"/>
            </a:xfrm>
            <a:prstGeom prst="straightConnector1">
              <a:avLst/>
            </a:prstGeom>
            <a:ln w="19050" cap="flat" cmpd="sng">
              <a:solidFill>
                <a:schemeClr val="tx1"/>
              </a:solidFill>
              <a:prstDash val="solid"/>
              <a:headEnd type="none" w="med" len="med"/>
              <a:tailEnd type="none" w="med" len="med"/>
            </a:ln>
          </p:spPr>
        </p:cxnSp>
        <p:cxnSp>
          <p:nvCxnSpPr>
            <p:cNvPr id="7189" name="AutoShape 16"/>
            <p:cNvCxnSpPr>
              <a:stCxn id="7181" idx="2"/>
              <a:endCxn id="7183" idx="0"/>
            </p:cNvCxnSpPr>
            <p:nvPr/>
          </p:nvCxnSpPr>
          <p:spPr>
            <a:xfrm>
              <a:off x="4455" y="1781"/>
              <a:ext cx="389" cy="322"/>
            </a:xfrm>
            <a:prstGeom prst="straightConnector1">
              <a:avLst/>
            </a:prstGeom>
            <a:ln w="19050" cap="flat" cmpd="sng">
              <a:solidFill>
                <a:schemeClr val="tx1"/>
              </a:solidFill>
              <a:prstDash val="solid"/>
              <a:headEnd type="none" w="med" len="med"/>
              <a:tailEnd type="none" w="med" len="med"/>
            </a:ln>
          </p:spPr>
        </p:cxnSp>
        <p:cxnSp>
          <p:nvCxnSpPr>
            <p:cNvPr id="7190" name="AutoShape 17"/>
            <p:cNvCxnSpPr>
              <a:stCxn id="7181" idx="2"/>
              <a:endCxn id="7182" idx="0"/>
            </p:cNvCxnSpPr>
            <p:nvPr/>
          </p:nvCxnSpPr>
          <p:spPr>
            <a:xfrm flipH="1">
              <a:off x="4083" y="1781"/>
              <a:ext cx="372" cy="322"/>
            </a:xfrm>
            <a:prstGeom prst="straightConnector1">
              <a:avLst/>
            </a:prstGeom>
            <a:ln w="19050" cap="flat" cmpd="sng">
              <a:solidFill>
                <a:schemeClr val="tx1"/>
              </a:solidFill>
              <a:prstDash val="solid"/>
              <a:headEnd type="none" w="med" len="med"/>
              <a:tailEnd type="none" w="med" len="med"/>
            </a:ln>
          </p:spPr>
        </p:cxnSp>
        <p:cxnSp>
          <p:nvCxnSpPr>
            <p:cNvPr id="7191" name="AutoShape 18"/>
            <p:cNvCxnSpPr>
              <a:stCxn id="7179" idx="2"/>
              <a:endCxn id="7185" idx="0"/>
            </p:cNvCxnSpPr>
            <p:nvPr/>
          </p:nvCxnSpPr>
          <p:spPr>
            <a:xfrm>
              <a:off x="2823" y="1781"/>
              <a:ext cx="395" cy="322"/>
            </a:xfrm>
            <a:prstGeom prst="straightConnector1">
              <a:avLst/>
            </a:prstGeom>
            <a:ln w="19050" cap="flat" cmpd="sng">
              <a:solidFill>
                <a:schemeClr val="tx1"/>
              </a:solidFill>
              <a:prstDash val="solid"/>
              <a:headEnd type="none" w="med" len="med"/>
              <a:tailEnd type="none" w="med" len="med"/>
            </a:ln>
          </p:spPr>
        </p:cxnSp>
        <p:cxnSp>
          <p:nvCxnSpPr>
            <p:cNvPr id="7192" name="AutoShape 19"/>
            <p:cNvCxnSpPr>
              <a:stCxn id="7179" idx="2"/>
              <a:endCxn id="7184" idx="0"/>
            </p:cNvCxnSpPr>
            <p:nvPr/>
          </p:nvCxnSpPr>
          <p:spPr>
            <a:xfrm flipH="1">
              <a:off x="2500" y="1781"/>
              <a:ext cx="323" cy="321"/>
            </a:xfrm>
            <a:prstGeom prst="straightConnector1">
              <a:avLst/>
            </a:prstGeom>
            <a:ln w="19050" cap="flat" cmpd="sng">
              <a:solidFill>
                <a:schemeClr val="tx1"/>
              </a:solidFill>
              <a:prstDash val="solid"/>
              <a:headEnd type="none" w="med" len="med"/>
              <a:tailEnd type="none" w="med" len="med"/>
            </a:ln>
          </p:spPr>
        </p:cxnSp>
        <p:sp>
          <p:nvSpPr>
            <p:cNvPr id="7193" name="AutoShape 20"/>
            <p:cNvSpPr>
              <a:spLocks noChangeAspect="1"/>
            </p:cNvSpPr>
            <p:nvPr/>
          </p:nvSpPr>
          <p:spPr>
            <a:xfrm>
              <a:off x="2157" y="2691"/>
              <a:ext cx="593"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Europe</a:t>
              </a:r>
            </a:p>
          </p:txBody>
        </p:sp>
        <p:sp>
          <p:nvSpPr>
            <p:cNvPr id="7194" name="AutoShape 21"/>
            <p:cNvSpPr>
              <a:spLocks noChangeAspect="1"/>
            </p:cNvSpPr>
            <p:nvPr/>
          </p:nvSpPr>
          <p:spPr>
            <a:xfrm>
              <a:off x="3005" y="2691"/>
              <a:ext cx="410"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Asia</a:t>
              </a:r>
            </a:p>
          </p:txBody>
        </p:sp>
        <p:cxnSp>
          <p:nvCxnSpPr>
            <p:cNvPr id="7195" name="AutoShape 22"/>
            <p:cNvCxnSpPr>
              <a:stCxn id="7185" idx="2"/>
              <a:endCxn id="7194" idx="0"/>
            </p:cNvCxnSpPr>
            <p:nvPr/>
          </p:nvCxnSpPr>
          <p:spPr>
            <a:xfrm flipH="1">
              <a:off x="3210" y="2357"/>
              <a:ext cx="8" cy="325"/>
            </a:xfrm>
            <a:prstGeom prst="straightConnector1">
              <a:avLst/>
            </a:prstGeom>
            <a:ln w="19050" cap="flat" cmpd="sng">
              <a:solidFill>
                <a:schemeClr val="tx1"/>
              </a:solidFill>
              <a:prstDash val="solid"/>
              <a:headEnd type="none" w="med" len="med"/>
              <a:tailEnd type="none" w="med" len="med"/>
            </a:ln>
          </p:spPr>
        </p:cxnSp>
        <p:cxnSp>
          <p:nvCxnSpPr>
            <p:cNvPr id="7196" name="AutoShape 23"/>
            <p:cNvCxnSpPr>
              <a:stCxn id="7185" idx="2"/>
              <a:endCxn id="7193" idx="0"/>
            </p:cNvCxnSpPr>
            <p:nvPr/>
          </p:nvCxnSpPr>
          <p:spPr>
            <a:xfrm flipH="1">
              <a:off x="2454" y="2357"/>
              <a:ext cx="764" cy="325"/>
            </a:xfrm>
            <a:prstGeom prst="straightConnector1">
              <a:avLst/>
            </a:prstGeom>
            <a:ln w="19050" cap="flat" cmpd="sng">
              <a:solidFill>
                <a:schemeClr val="tx1"/>
              </a:solidFill>
              <a:prstDash val="solid"/>
              <a:headEnd type="none" w="med" len="med"/>
              <a:tailEnd type="none" w="med" len="med"/>
            </a:ln>
          </p:spPr>
        </p:cxnSp>
        <p:sp>
          <p:nvSpPr>
            <p:cNvPr id="7197" name="AutoShape 24"/>
            <p:cNvSpPr>
              <a:spLocks noChangeAspect="1"/>
            </p:cNvSpPr>
            <p:nvPr/>
          </p:nvSpPr>
          <p:spPr>
            <a:xfrm>
              <a:off x="3674" y="2691"/>
              <a:ext cx="618" cy="23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Canada</a:t>
              </a:r>
            </a:p>
          </p:txBody>
        </p:sp>
        <p:cxnSp>
          <p:nvCxnSpPr>
            <p:cNvPr id="7198" name="AutoShape 25"/>
            <p:cNvCxnSpPr>
              <a:stCxn id="7185" idx="2"/>
              <a:endCxn id="7197" idx="0"/>
            </p:cNvCxnSpPr>
            <p:nvPr/>
          </p:nvCxnSpPr>
          <p:spPr>
            <a:xfrm>
              <a:off x="3218" y="2357"/>
              <a:ext cx="765" cy="325"/>
            </a:xfrm>
            <a:prstGeom prst="straightConnector1">
              <a:avLst/>
            </a:prstGeom>
            <a:ln w="19050" cap="flat" cmpd="sng">
              <a:solidFill>
                <a:schemeClr val="tx1"/>
              </a:solidFill>
              <a:prstDash val="solid"/>
              <a:headEnd type="none" w="med" len="med"/>
              <a:tailEnd type="none" w="med" len="med"/>
            </a:ln>
          </p:spPr>
        </p:cxnSp>
      </p:grpSp>
      <p:sp>
        <p:nvSpPr>
          <p:cNvPr id="7175" name="Rectangle 26"/>
          <p:cNvSpPr/>
          <p:nvPr/>
        </p:nvSpPr>
        <p:spPr>
          <a:xfrm>
            <a:off x="3276600" y="5029200"/>
            <a:ext cx="5486400" cy="1381125"/>
          </a:xfrm>
          <a:prstGeom prst="rect">
            <a:avLst/>
          </a:prstGeom>
          <a:solidFill>
            <a:srgbClr val="99CCFF"/>
          </a:solidFill>
          <a:ln w="9525" cap="flat" cmpd="sng">
            <a:solidFill>
              <a:schemeClr val="accent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r>
              <a:rPr lang="en-US" altLang="en-US" sz="2000" b="1" dirty="0"/>
              <a:t>Empty structure is an empty tree.</a:t>
            </a:r>
          </a:p>
          <a:p>
            <a:pPr marL="342900" lvl="0" indent="-342900"/>
            <a:r>
              <a:rPr lang="en-US" altLang="en-US" sz="2000" b="1" dirty="0"/>
              <a:t>Non-empty tree consists of a root and its children, where these children are also trees.</a:t>
            </a:r>
            <a:endParaRPr lang="en-US" altLang="en-US" sz="2000" b="1" u="sng" dirty="0"/>
          </a:p>
        </p:txBody>
      </p:sp>
      <p:sp>
        <p:nvSpPr>
          <p:cNvPr id="7176" name="AutoShape 27"/>
          <p:cNvSpPr/>
          <p:nvPr/>
        </p:nvSpPr>
        <p:spPr>
          <a:xfrm>
            <a:off x="749300" y="5981700"/>
            <a:ext cx="2286000" cy="398463"/>
          </a:xfrm>
          <a:prstGeom prst="wedgeRoundRectCallout">
            <a:avLst>
              <a:gd name="adj1" fmla="val 60556"/>
              <a:gd name="adj2" fmla="val -31671"/>
              <a:gd name="adj3" fmla="val 16667"/>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800" b="1" dirty="0">
                <a:latin typeface="Arial" panose="020B0604020202020204" pitchFamily="34" charset="0"/>
              </a:rPr>
              <a:t>Exact definition</a:t>
            </a:r>
          </a:p>
        </p:txBody>
      </p:sp>
      <p:sp>
        <p:nvSpPr>
          <p:cNvPr id="7177" name="Rectangle 2"/>
          <p:cNvSpPr/>
          <p:nvPr/>
        </p:nvSpPr>
        <p:spPr>
          <a:xfrm>
            <a:off x="1292225" y="228600"/>
            <a:ext cx="7470775" cy="457200"/>
          </a:xfrm>
          <a:prstGeom prst="rect">
            <a:avLst/>
          </a:prstGeom>
          <a:noFill/>
          <a:ln w="9525">
            <a:noFill/>
          </a:ln>
        </p:spPr>
        <p:txBody>
          <a:bodyPr lIns="0" rIns="0"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2400" b="1" dirty="0">
                <a:solidFill>
                  <a:srgbClr val="CC3300"/>
                </a:solidFill>
              </a:rPr>
              <a:t>Trees, Binary Trees, and Binary Search Trees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5844"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30</a:t>
            </a:fld>
            <a:endParaRPr lang="en-US" altLang="en-US" sz="1200" b="1" dirty="0">
              <a:solidFill>
                <a:srgbClr val="FFFFFF"/>
              </a:solidFill>
              <a:latin typeface="Arial" panose="020B0604020202020204" pitchFamily="34" charset="0"/>
            </a:endParaRPr>
          </a:p>
        </p:txBody>
      </p:sp>
      <p:sp>
        <p:nvSpPr>
          <p:cNvPr id="35845" name="Text Box 5"/>
          <p:cNvSpPr txBox="1"/>
          <p:nvPr/>
        </p:nvSpPr>
        <p:spPr>
          <a:xfrm>
            <a:off x="1257300" y="2362200"/>
            <a:ext cx="3276600" cy="2954338"/>
          </a:xfrm>
          <a:prstGeom prst="rect">
            <a:avLst/>
          </a:prstGeom>
          <a:solidFill>
            <a:srgbClr val="CCFFCC"/>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ts val="600"/>
              </a:spcBef>
              <a:spcAft>
                <a:spcPts val="600"/>
              </a:spcAft>
              <a:buFontTx/>
              <a:buNone/>
            </a:pPr>
            <a:r>
              <a:rPr lang="en-US" altLang="en-US" sz="1800" dirty="0">
                <a:latin typeface="Arial" panose="020B0604020202020204" pitchFamily="34" charset="0"/>
              </a:rPr>
              <a:t>class Node</a:t>
            </a:r>
          </a:p>
          <a:p>
            <a:pPr marL="0" lvl="0" indent="0" eaLnBrk="1" hangingPunct="1">
              <a:spcBef>
                <a:spcPts val="600"/>
              </a:spcBef>
              <a:spcAft>
                <a:spcPts val="600"/>
              </a:spcAft>
              <a:buFontTx/>
              <a:buNone/>
            </a:pPr>
            <a:r>
              <a:rPr lang="en-US" altLang="en-US" sz="1800" dirty="0">
                <a:latin typeface="Arial" panose="020B0604020202020204" pitchFamily="34" charset="0"/>
              </a:rPr>
              <a:t> {int info;</a:t>
            </a:r>
          </a:p>
          <a:p>
            <a:pPr marL="0" lvl="0" indent="0" eaLnBrk="1" hangingPunct="1">
              <a:spcBef>
                <a:spcPts val="600"/>
              </a:spcBef>
              <a:spcAft>
                <a:spcPts val="600"/>
              </a:spcAft>
              <a:buFontTx/>
              <a:buNone/>
            </a:pPr>
            <a:r>
              <a:rPr lang="en-US" altLang="en-US" sz="1800" dirty="0">
                <a:latin typeface="Arial" panose="020B0604020202020204" pitchFamily="34" charset="0"/>
              </a:rPr>
              <a:t>  Node left, right;</a:t>
            </a:r>
          </a:p>
          <a:p>
            <a:pPr marL="0" lvl="0" indent="0" eaLnBrk="1" hangingPunct="1">
              <a:spcBef>
                <a:spcPts val="600"/>
              </a:spcBef>
              <a:spcAft>
                <a:spcPts val="600"/>
              </a:spcAft>
              <a:buFontTx/>
              <a:buNone/>
            </a:pPr>
            <a:r>
              <a:rPr lang="en-US" altLang="en-US" sz="1800" dirty="0">
                <a:latin typeface="Arial" panose="020B0604020202020204" pitchFamily="34" charset="0"/>
              </a:rPr>
              <a:t>  Node(int x)</a:t>
            </a:r>
          </a:p>
          <a:p>
            <a:pPr marL="0" lvl="0" indent="0" eaLnBrk="1" hangingPunct="1">
              <a:spcBef>
                <a:spcPts val="600"/>
              </a:spcBef>
              <a:spcAft>
                <a:spcPts val="600"/>
              </a:spcAft>
              <a:buFontTx/>
              <a:buNone/>
            </a:pPr>
            <a:r>
              <a:rPr lang="en-US" altLang="en-US" sz="1800" dirty="0">
                <a:latin typeface="Arial" panose="020B0604020202020204" pitchFamily="34" charset="0"/>
              </a:rPr>
              <a:t>     {info=x; left=right=null;</a:t>
            </a:r>
          </a:p>
          <a:p>
            <a:pPr marL="0" lvl="0" indent="0" eaLnBrk="1" hangingPunct="1">
              <a:spcBef>
                <a:spcPts val="600"/>
              </a:spcBef>
              <a:spcAft>
                <a:spcPts val="600"/>
              </a:spcAft>
              <a:buFontTx/>
              <a:buNone/>
            </a:pPr>
            <a:r>
              <a:rPr lang="en-US" altLang="en-US" sz="1800" dirty="0">
                <a:latin typeface="Arial" panose="020B0604020202020204" pitchFamily="34" charset="0"/>
              </a:rPr>
              <a:t>     }  </a:t>
            </a:r>
          </a:p>
          <a:p>
            <a:pPr marL="0" lvl="0" indent="0" eaLnBrk="1" hangingPunct="1">
              <a:spcBef>
                <a:spcPts val="600"/>
              </a:spcBef>
              <a:spcAft>
                <a:spcPts val="600"/>
              </a:spcAft>
              <a:buFontTx/>
              <a:buNone/>
            </a:pPr>
            <a:r>
              <a:rPr lang="en-US" altLang="en-US" sz="1800" dirty="0">
                <a:latin typeface="Arial" panose="020B0604020202020204" pitchFamily="34" charset="0"/>
              </a:rPr>
              <a:t> }</a:t>
            </a:r>
          </a:p>
        </p:txBody>
      </p:sp>
      <p:sp>
        <p:nvSpPr>
          <p:cNvPr id="35846" name="Text Box 6"/>
          <p:cNvSpPr txBox="1"/>
          <p:nvPr/>
        </p:nvSpPr>
        <p:spPr>
          <a:xfrm>
            <a:off x="5257800" y="1393825"/>
            <a:ext cx="3048000" cy="4754563"/>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ts val="600"/>
              </a:spcBef>
              <a:spcAft>
                <a:spcPts val="600"/>
              </a:spcAft>
              <a:buNone/>
            </a:pPr>
            <a:r>
              <a:rPr lang="en-US" altLang="en-US" sz="1400" dirty="0">
                <a:latin typeface="Arial" panose="020B0604020202020204" pitchFamily="34" charset="0"/>
              </a:rPr>
              <a:t>class BSTree</a:t>
            </a:r>
          </a:p>
          <a:p>
            <a:pPr marL="0" lvl="0" indent="0" eaLnBrk="1" hangingPunct="1">
              <a:spcBef>
                <a:spcPts val="600"/>
              </a:spcBef>
              <a:spcAft>
                <a:spcPts val="600"/>
              </a:spcAft>
              <a:buNone/>
            </a:pPr>
            <a:r>
              <a:rPr lang="en-US" altLang="en-US" sz="1400" dirty="0">
                <a:latin typeface="Arial" panose="020B0604020202020204" pitchFamily="34" charset="0"/>
              </a:rPr>
              <a:t>   {Node root;</a:t>
            </a:r>
          </a:p>
          <a:p>
            <a:pPr marL="0" lvl="0" indent="0" eaLnBrk="1" hangingPunct="1">
              <a:spcBef>
                <a:spcPts val="600"/>
              </a:spcBef>
              <a:spcAft>
                <a:spcPts val="600"/>
              </a:spcAft>
              <a:buNone/>
            </a:pPr>
            <a:r>
              <a:rPr lang="en-US" altLang="en-US" sz="1400" dirty="0">
                <a:latin typeface="Arial" panose="020B0604020202020204" pitchFamily="34" charset="0"/>
              </a:rPr>
              <a:t>    BSTree() {root=null;}</a:t>
            </a:r>
          </a:p>
          <a:p>
            <a:pPr marL="0" lvl="0" indent="0" eaLnBrk="1" hangingPunct="1">
              <a:spcBef>
                <a:spcPts val="600"/>
              </a:spcBef>
              <a:spcAft>
                <a:spcPts val="600"/>
              </a:spcAft>
              <a:buNone/>
            </a:pPr>
            <a:r>
              <a:rPr lang="en-US" altLang="en-US" sz="1400" dirty="0">
                <a:latin typeface="Arial" panose="020B0604020202020204" pitchFamily="34" charset="0"/>
              </a:rPr>
              <a:t>    void insert(int x)  {... }</a:t>
            </a:r>
          </a:p>
          <a:p>
            <a:pPr marL="0" lvl="0" indent="0" eaLnBrk="1" hangingPunct="1">
              <a:spcBef>
                <a:spcPts val="600"/>
              </a:spcBef>
              <a:spcAft>
                <a:spcPts val="600"/>
              </a:spcAft>
              <a:buNone/>
            </a:pPr>
            <a:r>
              <a:rPr lang="en-US" altLang="en-US" sz="1400" dirty="0">
                <a:latin typeface="Arial" panose="020B0604020202020204" pitchFamily="34" charset="0"/>
              </a:rPr>
              <a:t>    void visit(Node p) {...}</a:t>
            </a:r>
          </a:p>
          <a:p>
            <a:pPr marL="0" lvl="0" indent="0" eaLnBrk="1" hangingPunct="1">
              <a:spcBef>
                <a:spcPts val="600"/>
              </a:spcBef>
              <a:spcAft>
                <a:spcPts val="600"/>
              </a:spcAft>
              <a:buNone/>
            </a:pPr>
            <a:r>
              <a:rPr lang="en-US" altLang="en-US" sz="1400" dirty="0">
                <a:latin typeface="Arial" panose="020B0604020202020204" pitchFamily="34" charset="0"/>
              </a:rPr>
              <a:t>    void preOrder(Node p) {...}</a:t>
            </a:r>
          </a:p>
          <a:p>
            <a:pPr marL="0" lvl="0" indent="0" eaLnBrk="1" hangingPunct="1">
              <a:spcBef>
                <a:spcPts val="600"/>
              </a:spcBef>
              <a:spcAft>
                <a:spcPts val="600"/>
              </a:spcAft>
              <a:buNone/>
            </a:pPr>
            <a:r>
              <a:rPr lang="en-US" altLang="en-US" sz="1400" dirty="0">
                <a:latin typeface="Arial" panose="020B0604020202020204" pitchFamily="34" charset="0"/>
              </a:rPr>
              <a:t>    void inOrder(Node p) {...}</a:t>
            </a:r>
          </a:p>
          <a:p>
            <a:pPr marL="0" lvl="0" indent="0" eaLnBrk="1" hangingPunct="1">
              <a:spcBef>
                <a:spcPts val="600"/>
              </a:spcBef>
              <a:spcAft>
                <a:spcPts val="600"/>
              </a:spcAft>
              <a:buNone/>
            </a:pPr>
            <a:r>
              <a:rPr lang="en-US" altLang="en-US" sz="1400" dirty="0">
                <a:latin typeface="Arial" panose="020B0604020202020204" pitchFamily="34" charset="0"/>
              </a:rPr>
              <a:t>    void postOrder(Node p) {...}</a:t>
            </a:r>
          </a:p>
          <a:p>
            <a:pPr marL="0" lvl="0" indent="0" eaLnBrk="1" hangingPunct="1">
              <a:spcBef>
                <a:spcPts val="600"/>
              </a:spcBef>
              <a:spcAft>
                <a:spcPts val="600"/>
              </a:spcAft>
              <a:buNone/>
            </a:pPr>
            <a:r>
              <a:rPr lang="en-US" altLang="en-US" sz="1400" dirty="0">
                <a:latin typeface="Arial" panose="020B0604020202020204" pitchFamily="34" charset="0"/>
              </a:rPr>
              <a:t>    Node search(int x) {...}</a:t>
            </a:r>
          </a:p>
          <a:p>
            <a:pPr marL="0" lvl="0" indent="0" eaLnBrk="1" hangingPunct="1">
              <a:spcBef>
                <a:spcPts val="600"/>
              </a:spcBef>
              <a:spcAft>
                <a:spcPts val="600"/>
              </a:spcAft>
              <a:buNone/>
            </a:pPr>
            <a:r>
              <a:rPr lang="en-US" altLang="en-US" sz="1400" dirty="0">
                <a:latin typeface="Arial" panose="020B0604020202020204" pitchFamily="34" charset="0"/>
              </a:rPr>
              <a:t>    void deleteByMerging(int x) {...}</a:t>
            </a:r>
          </a:p>
          <a:p>
            <a:pPr marL="0" lvl="0" indent="0" eaLnBrk="1" hangingPunct="1">
              <a:spcBef>
                <a:spcPts val="600"/>
              </a:spcBef>
              <a:spcAft>
                <a:spcPts val="600"/>
              </a:spcAft>
              <a:buNone/>
            </a:pPr>
            <a:r>
              <a:rPr lang="en-US" altLang="en-US" sz="1400" dirty="0">
                <a:latin typeface="Arial" panose="020B0604020202020204" pitchFamily="34" charset="0"/>
              </a:rPr>
              <a:t>    void deleteByCopying(int x) {...}</a:t>
            </a:r>
          </a:p>
          <a:p>
            <a:pPr marL="0" lvl="0" indent="0" eaLnBrk="1" hangingPunct="1">
              <a:spcBef>
                <a:spcPts val="600"/>
              </a:spcBef>
              <a:spcAft>
                <a:spcPts val="600"/>
              </a:spcAft>
              <a:buNone/>
            </a:pPr>
            <a:r>
              <a:rPr lang="en-US" altLang="en-US" sz="1400" dirty="0">
                <a:latin typeface="Arial" panose="020B0604020202020204" pitchFamily="34" charset="0"/>
              </a:rPr>
              <a:t>   }</a:t>
            </a:r>
          </a:p>
          <a:p>
            <a:pPr marL="0" lvl="0" indent="0" eaLnBrk="1" hangingPunct="1">
              <a:spcBef>
                <a:spcPct val="0"/>
              </a:spcBef>
              <a:buFontTx/>
              <a:buNone/>
            </a:pPr>
            <a:endParaRPr lang="en-US" altLang="en-US" sz="2000" dirty="0">
              <a:latin typeface="Arial" panose="020B0604020202020204" pitchFamily="34" charset="0"/>
            </a:endParaRPr>
          </a:p>
        </p:txBody>
      </p:sp>
      <p:sp>
        <p:nvSpPr>
          <p:cNvPr id="35847" name="Rectangle 2"/>
          <p:cNvSpPr/>
          <p:nvPr/>
        </p:nvSpPr>
        <p:spPr>
          <a:xfrm>
            <a:off x="457200" y="381000"/>
            <a:ext cx="82296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Implementing Binary Search Trees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6868" name="Rectangle 2"/>
          <p:cNvSpPr>
            <a:spLocks noGrp="1"/>
          </p:cNvSpPr>
          <p:nvPr>
            <p:ph type="title"/>
          </p:nvPr>
        </p:nvSpPr>
        <p:spPr>
          <a:xfrm>
            <a:off x="457200" y="654050"/>
            <a:ext cx="8229600" cy="641350"/>
          </a:xfrm>
        </p:spPr>
        <p:txBody>
          <a:bodyPr vert="horz" wrap="square" lIns="91440" tIns="45720" rIns="91440" bIns="45720" anchor="ctr" anchorCtr="0">
            <a:spAutoFit/>
          </a:bodyPr>
          <a:lstStyle/>
          <a:p>
            <a:r>
              <a:rPr lang="en-US" altLang="en-US" sz="3600" b="1" dirty="0">
                <a:solidFill>
                  <a:srgbClr val="CC3300"/>
                </a:solidFill>
              </a:rPr>
              <a:t>Searching on Binary Search Trees</a:t>
            </a:r>
          </a:p>
        </p:txBody>
      </p:sp>
      <p:sp>
        <p:nvSpPr>
          <p:cNvPr id="36869"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31</a:t>
            </a:fld>
            <a:endParaRPr lang="en-US" altLang="en-US" sz="1200" b="1" dirty="0">
              <a:solidFill>
                <a:srgbClr val="FFFFFF"/>
              </a:solidFill>
              <a:latin typeface="Arial" panose="020B0604020202020204" pitchFamily="34" charset="0"/>
            </a:endParaRPr>
          </a:p>
        </p:txBody>
      </p:sp>
      <p:sp>
        <p:nvSpPr>
          <p:cNvPr id="36870" name="Text Box 5"/>
          <p:cNvSpPr txBox="1"/>
          <p:nvPr/>
        </p:nvSpPr>
        <p:spPr>
          <a:xfrm>
            <a:off x="2879725" y="2133600"/>
            <a:ext cx="4359275" cy="3386138"/>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ts val="600"/>
              </a:spcBef>
              <a:spcAft>
                <a:spcPts val="600"/>
              </a:spcAft>
              <a:buNone/>
            </a:pPr>
            <a:r>
              <a:rPr lang="en-US" altLang="en-US" sz="1800" dirty="0">
                <a:latin typeface="Arial" panose="020B0604020202020204" pitchFamily="34" charset="0"/>
              </a:rPr>
              <a:t> Node search(Node p, int x)</a:t>
            </a:r>
          </a:p>
          <a:p>
            <a:pPr marL="0" lvl="0" indent="0" eaLnBrk="1" hangingPunct="1">
              <a:spcBef>
                <a:spcPts val="600"/>
              </a:spcBef>
              <a:spcAft>
                <a:spcPts val="600"/>
              </a:spcAft>
              <a:buNone/>
            </a:pPr>
            <a:r>
              <a:rPr lang="en-US" altLang="en-US" sz="1800" dirty="0">
                <a:latin typeface="Arial" panose="020B0604020202020204" pitchFamily="34" charset="0"/>
              </a:rPr>
              <a:t>     { if(p==null) return(null);</a:t>
            </a:r>
          </a:p>
          <a:p>
            <a:pPr marL="0" lvl="0" indent="0" eaLnBrk="1" hangingPunct="1">
              <a:spcBef>
                <a:spcPts val="600"/>
              </a:spcBef>
              <a:spcAft>
                <a:spcPts val="600"/>
              </a:spcAft>
              <a:buNone/>
            </a:pPr>
            <a:r>
              <a:rPr lang="en-US" altLang="en-US" sz="1800" dirty="0">
                <a:latin typeface="Arial" panose="020B0604020202020204" pitchFamily="34" charset="0"/>
              </a:rPr>
              <a:t>       if(p.info==x) return(p);</a:t>
            </a:r>
          </a:p>
          <a:p>
            <a:pPr marL="0" lvl="0" indent="0" eaLnBrk="1" hangingPunct="1">
              <a:spcBef>
                <a:spcPts val="600"/>
              </a:spcBef>
              <a:spcAft>
                <a:spcPts val="600"/>
              </a:spcAft>
              <a:buNone/>
            </a:pPr>
            <a:r>
              <a:rPr lang="en-US" altLang="en-US" sz="1800" dirty="0">
                <a:latin typeface="Arial" panose="020B0604020202020204" pitchFamily="34" charset="0"/>
              </a:rPr>
              <a:t>       if(x&lt;p.info)</a:t>
            </a:r>
          </a:p>
          <a:p>
            <a:pPr marL="0" lvl="0" indent="0" eaLnBrk="1" hangingPunct="1">
              <a:spcBef>
                <a:spcPts val="600"/>
              </a:spcBef>
              <a:spcAft>
                <a:spcPts val="600"/>
              </a:spcAft>
              <a:buNone/>
            </a:pPr>
            <a:r>
              <a:rPr lang="en-US" altLang="en-US" sz="1800" dirty="0">
                <a:latin typeface="Arial" panose="020B0604020202020204" pitchFamily="34" charset="0"/>
              </a:rPr>
              <a:t>          return(search(p.left,x));</a:t>
            </a:r>
          </a:p>
          <a:p>
            <a:pPr marL="0" lvl="0" indent="0" eaLnBrk="1" hangingPunct="1">
              <a:spcBef>
                <a:spcPts val="600"/>
              </a:spcBef>
              <a:spcAft>
                <a:spcPts val="600"/>
              </a:spcAft>
              <a:buNone/>
            </a:pPr>
            <a:r>
              <a:rPr lang="en-US" altLang="en-US" sz="1800" dirty="0">
                <a:latin typeface="Arial" panose="020B0604020202020204" pitchFamily="34" charset="0"/>
              </a:rPr>
              <a:t>          else</a:t>
            </a:r>
          </a:p>
          <a:p>
            <a:pPr marL="0" lvl="0" indent="0" eaLnBrk="1" hangingPunct="1">
              <a:spcBef>
                <a:spcPts val="600"/>
              </a:spcBef>
              <a:spcAft>
                <a:spcPts val="600"/>
              </a:spcAft>
              <a:buNone/>
            </a:pPr>
            <a:r>
              <a:rPr lang="en-US" altLang="en-US" sz="1800" dirty="0">
                <a:latin typeface="Arial" panose="020B0604020202020204" pitchFamily="34" charset="0"/>
              </a:rPr>
              <a:t>           return(search(p.right,x));</a:t>
            </a:r>
          </a:p>
          <a:p>
            <a:pPr marL="0" lvl="0" indent="0" eaLnBrk="1" hangingPunct="1">
              <a:spcBef>
                <a:spcPts val="600"/>
              </a:spcBef>
              <a:spcAft>
                <a:spcPts val="600"/>
              </a:spcAft>
              <a:buNone/>
            </a:pPr>
            <a:r>
              <a:rPr lang="en-US" altLang="en-US" sz="1800" dirty="0">
                <a:latin typeface="Arial" panose="020B0604020202020204" pitchFamily="34" charset="0"/>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txBox="1">
            <a:spLocks noGrp="1"/>
          </p:cNvSpPr>
          <p:nvPr>
            <p:ph type="sldNum" sz="quarter" idx="4294967295"/>
          </p:nvPr>
        </p:nvSpPr>
        <p:spPr>
          <a:xfrm>
            <a:off x="6553200" y="6356350"/>
            <a:ext cx="2133600" cy="365125"/>
          </a:xfrm>
          <a:prstGeom prst="rect">
            <a:avLst/>
          </a:prstGeom>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32</a:t>
            </a:fld>
            <a:r>
              <a:rPr lang="en-US" altLang="en-US" sz="1200" dirty="0">
                <a:solidFill>
                  <a:srgbClr val="898989"/>
                </a:solidFill>
                <a:latin typeface="Arial" panose="020B0604020202020204" pitchFamily="34" charset="0"/>
              </a:rPr>
              <a:t>/34</a:t>
            </a:r>
          </a:p>
        </p:txBody>
      </p:sp>
      <p:sp>
        <p:nvSpPr>
          <p:cNvPr id="37891"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7892" name="Rectangle 2"/>
          <p:cNvSpPr>
            <a:spLocks noGrp="1"/>
          </p:cNvSpPr>
          <p:nvPr>
            <p:ph type="title"/>
          </p:nvPr>
        </p:nvSpPr>
        <p:spPr>
          <a:xfrm>
            <a:off x="1447800" y="609600"/>
            <a:ext cx="6248400" cy="701675"/>
          </a:xfrm>
        </p:spPr>
        <p:txBody>
          <a:bodyPr vert="horz" wrap="square" lIns="91440" tIns="45720" rIns="91440" bIns="45720" anchor="ctr" anchorCtr="0">
            <a:spAutoFit/>
          </a:bodyPr>
          <a:lstStyle/>
          <a:p>
            <a:r>
              <a:rPr lang="en-US" altLang="en-US" sz="4000" b="1" dirty="0">
                <a:solidFill>
                  <a:srgbClr val="CC3300"/>
                </a:solidFill>
              </a:rPr>
              <a:t>Insertion - 1</a:t>
            </a:r>
          </a:p>
        </p:txBody>
      </p:sp>
      <p:sp>
        <p:nvSpPr>
          <p:cNvPr id="37893"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32</a:t>
            </a:fld>
            <a:endParaRPr lang="en-US" altLang="en-US" sz="1200" b="1" dirty="0">
              <a:solidFill>
                <a:srgbClr val="FFFFFF"/>
              </a:solidFill>
              <a:latin typeface="Arial" panose="020B0604020202020204" pitchFamily="34" charset="0"/>
            </a:endParaRPr>
          </a:p>
        </p:txBody>
      </p:sp>
      <p:sp>
        <p:nvSpPr>
          <p:cNvPr id="37894" name="Text Box 4"/>
          <p:cNvSpPr txBox="1"/>
          <p:nvPr/>
        </p:nvSpPr>
        <p:spPr>
          <a:xfrm>
            <a:off x="2079625" y="5622925"/>
            <a:ext cx="50069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b="1" dirty="0">
                <a:latin typeface="Arial" panose="020B0604020202020204" pitchFamily="34" charset="0"/>
              </a:rPr>
              <a:t>Inserting nodes into binary search trees</a:t>
            </a:r>
          </a:p>
        </p:txBody>
      </p:sp>
      <p:pic>
        <p:nvPicPr>
          <p:cNvPr id="37895" name="Picture 5"/>
          <p:cNvPicPr>
            <a:picLocks noChangeAspect="1"/>
          </p:cNvPicPr>
          <p:nvPr/>
        </p:nvPicPr>
        <p:blipFill>
          <a:blip r:embed="rId2"/>
          <a:stretch>
            <a:fillRect/>
          </a:stretch>
        </p:blipFill>
        <p:spPr>
          <a:xfrm>
            <a:off x="1524000" y="1643063"/>
            <a:ext cx="6354763" cy="3843337"/>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8916"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33</a:t>
            </a:fld>
            <a:endParaRPr lang="en-US" altLang="en-US" sz="1200" b="1" dirty="0">
              <a:solidFill>
                <a:srgbClr val="FFFFFF"/>
              </a:solidFill>
              <a:latin typeface="Arial" panose="020B0604020202020204" pitchFamily="34" charset="0"/>
            </a:endParaRPr>
          </a:p>
        </p:txBody>
      </p:sp>
      <p:sp>
        <p:nvSpPr>
          <p:cNvPr id="38917" name="Text Box 4"/>
          <p:cNvSpPr txBox="1"/>
          <p:nvPr/>
        </p:nvSpPr>
        <p:spPr>
          <a:xfrm>
            <a:off x="304800" y="1447800"/>
            <a:ext cx="7924800" cy="510857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ts val="600"/>
              </a:spcBef>
              <a:spcAft>
                <a:spcPts val="600"/>
              </a:spcAft>
              <a:buNone/>
            </a:pPr>
            <a:r>
              <a:rPr lang="en-US" altLang="en-US" sz="1800" dirty="0">
                <a:latin typeface="Arial" panose="020B0604020202020204" pitchFamily="34" charset="0"/>
              </a:rPr>
              <a:t> void insert(int x)</a:t>
            </a:r>
          </a:p>
          <a:p>
            <a:pPr marL="0" lvl="0" indent="0" eaLnBrk="1" hangingPunct="1">
              <a:spcBef>
                <a:spcPts val="600"/>
              </a:spcBef>
              <a:spcAft>
                <a:spcPts val="600"/>
              </a:spcAft>
              <a:buNone/>
            </a:pPr>
            <a:r>
              <a:rPr lang="en-US" altLang="en-US" sz="1800" dirty="0">
                <a:latin typeface="Arial" panose="020B0604020202020204" pitchFamily="34" charset="0"/>
              </a:rPr>
              <a:t>   {if(root==null)</a:t>
            </a:r>
          </a:p>
          <a:p>
            <a:pPr marL="0" lvl="0" indent="0" eaLnBrk="1" hangingPunct="1">
              <a:spcBef>
                <a:spcPts val="600"/>
              </a:spcBef>
              <a:spcAft>
                <a:spcPts val="600"/>
              </a:spcAft>
              <a:buNone/>
            </a:pPr>
            <a:r>
              <a:rPr lang="en-US" altLang="en-US" sz="1800" dirty="0">
                <a:latin typeface="Arial" panose="020B0604020202020204" pitchFamily="34" charset="0"/>
              </a:rPr>
              <a:t>      {root = new Node(x);</a:t>
            </a:r>
          </a:p>
          <a:p>
            <a:pPr marL="0" lvl="0" indent="0" eaLnBrk="1" hangingPunct="1">
              <a:spcBef>
                <a:spcPts val="600"/>
              </a:spcBef>
              <a:spcAft>
                <a:spcPts val="600"/>
              </a:spcAft>
              <a:buNone/>
            </a:pPr>
            <a:r>
              <a:rPr lang="en-US" altLang="en-US" sz="1800" dirty="0">
                <a:latin typeface="Arial" panose="020B0604020202020204" pitchFamily="34" charset="0"/>
              </a:rPr>
              <a:t>       return; </a:t>
            </a:r>
          </a:p>
          <a:p>
            <a:pPr marL="0" lvl="0" indent="0" eaLnBrk="1" hangingPunct="1">
              <a:spcBef>
                <a:spcPts val="600"/>
              </a:spcBef>
              <a:spcAft>
                <a:spcPts val="600"/>
              </a:spcAft>
              <a:buNone/>
            </a:pPr>
            <a:r>
              <a:rPr lang="en-US" altLang="en-US" sz="1800" dirty="0">
                <a:latin typeface="Arial" panose="020B0604020202020204" pitchFamily="34" charset="0"/>
              </a:rPr>
              <a:t>      }</a:t>
            </a:r>
          </a:p>
          <a:p>
            <a:pPr marL="0" lvl="0" indent="0" eaLnBrk="1" hangingPunct="1">
              <a:spcBef>
                <a:spcPts val="600"/>
              </a:spcBef>
              <a:spcAft>
                <a:spcPts val="600"/>
              </a:spcAft>
              <a:buNone/>
            </a:pPr>
            <a:r>
              <a:rPr lang="en-US" altLang="en-US" sz="1800" dirty="0">
                <a:latin typeface="Arial" panose="020B0604020202020204" pitchFamily="34" charset="0"/>
              </a:rPr>
              <a:t>    Node f,p;</a:t>
            </a:r>
          </a:p>
          <a:p>
            <a:pPr marL="0" lvl="0" indent="0" eaLnBrk="1" hangingPunct="1">
              <a:spcBef>
                <a:spcPts val="600"/>
              </a:spcBef>
              <a:spcAft>
                <a:spcPts val="600"/>
              </a:spcAft>
              <a:buNone/>
            </a:pPr>
            <a:r>
              <a:rPr lang="en-US" altLang="en-US" sz="1800" dirty="0">
                <a:latin typeface="Arial" panose="020B0604020202020204" pitchFamily="34" charset="0"/>
              </a:rPr>
              <a:t>    p=root;f=null;</a:t>
            </a:r>
          </a:p>
          <a:p>
            <a:pPr marL="0" lvl="0" indent="0" eaLnBrk="1" hangingPunct="1">
              <a:spcBef>
                <a:spcPts val="600"/>
              </a:spcBef>
              <a:spcAft>
                <a:spcPts val="600"/>
              </a:spcAft>
              <a:buNone/>
            </a:pPr>
            <a:r>
              <a:rPr lang="en-US" altLang="en-US" sz="1800" dirty="0">
                <a:latin typeface="Arial" panose="020B0604020202020204" pitchFamily="34" charset="0"/>
              </a:rPr>
              <a:t>    while(p!=null)</a:t>
            </a:r>
          </a:p>
          <a:p>
            <a:pPr marL="0" lvl="0" indent="0" eaLnBrk="1" hangingPunct="1">
              <a:spcBef>
                <a:spcPts val="600"/>
              </a:spcBef>
              <a:spcAft>
                <a:spcPts val="600"/>
              </a:spcAft>
              <a:buNone/>
            </a:pPr>
            <a:r>
              <a:rPr lang="en-US" altLang="en-US" sz="1800" dirty="0">
                <a:latin typeface="Arial" panose="020B0604020202020204" pitchFamily="34" charset="0"/>
              </a:rPr>
              <a:t>     {if(p.info==x)</a:t>
            </a:r>
          </a:p>
          <a:p>
            <a:pPr marL="0" lvl="0" indent="0" eaLnBrk="1" hangingPunct="1">
              <a:spcBef>
                <a:spcPts val="600"/>
              </a:spcBef>
              <a:spcAft>
                <a:spcPts val="600"/>
              </a:spcAft>
              <a:buNone/>
            </a:pPr>
            <a:r>
              <a:rPr lang="en-US" altLang="en-US" sz="1800" dirty="0">
                <a:latin typeface="Arial" panose="020B0604020202020204" pitchFamily="34" charset="0"/>
              </a:rPr>
              <a:t>       {System.out.println(" The key " + x + " already exists, no insertion");</a:t>
            </a:r>
          </a:p>
          <a:p>
            <a:pPr marL="0" lvl="0" indent="0" eaLnBrk="1" hangingPunct="1">
              <a:spcBef>
                <a:spcPts val="600"/>
              </a:spcBef>
              <a:spcAft>
                <a:spcPts val="600"/>
              </a:spcAft>
              <a:buNone/>
            </a:pPr>
            <a:r>
              <a:rPr lang="en-US" altLang="en-US" sz="1800" dirty="0">
                <a:latin typeface="Arial" panose="020B0604020202020204" pitchFamily="34" charset="0"/>
              </a:rPr>
              <a:t>        return;</a:t>
            </a:r>
          </a:p>
          <a:p>
            <a:pPr marL="0" lvl="0" indent="0" eaLnBrk="1" hangingPunct="1">
              <a:spcBef>
                <a:spcPts val="600"/>
              </a:spcBef>
              <a:spcAft>
                <a:spcPts val="600"/>
              </a:spcAft>
              <a:buNone/>
            </a:pPr>
            <a:r>
              <a:rPr lang="en-US" altLang="en-US" sz="1800" dirty="0">
                <a:latin typeface="Arial" panose="020B0604020202020204" pitchFamily="34" charset="0"/>
              </a:rPr>
              <a:t>       }</a:t>
            </a:r>
          </a:p>
        </p:txBody>
      </p:sp>
      <p:sp>
        <p:nvSpPr>
          <p:cNvPr id="38918" name="Rectangle 2"/>
          <p:cNvSpPr/>
          <p:nvPr/>
        </p:nvSpPr>
        <p:spPr>
          <a:xfrm>
            <a:off x="1447800" y="457200"/>
            <a:ext cx="62484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Insertion - 2</a:t>
            </a:r>
          </a:p>
        </p:txBody>
      </p:sp>
      <p:sp>
        <p:nvSpPr>
          <p:cNvPr id="33799" name="Text Box 6"/>
          <p:cNvSpPr txBox="1">
            <a:spLocks noChangeArrowheads="1"/>
          </p:cNvSpPr>
          <p:nvPr/>
        </p:nvSpPr>
        <p:spPr bwMode="auto">
          <a:xfrm>
            <a:off x="4800600" y="1457325"/>
            <a:ext cx="3429000" cy="3454400"/>
          </a:xfrm>
          <a:prstGeom prst="rect">
            <a:avLst/>
          </a:prstGeom>
          <a:solidFill>
            <a:schemeClr val="accent3">
              <a:lumMod val="40000"/>
              <a:lumOff val="60000"/>
            </a:schemeClr>
          </a:solidFill>
          <a:ln w="9525">
            <a:solidFill>
              <a:schemeClr val="tx1"/>
            </a:solidFill>
            <a:miter lim="800000"/>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f=p;</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if(x&lt;p.info)</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p=</a:t>
            </a:r>
            <a:r>
              <a:rPr kumimoji="0" lang="en-US" altLang="en-US" sz="2000" b="0" i="0" u="none" strike="noStrike" kern="1200" cap="none" spc="0" normalizeH="0" baseline="0" noProof="0" dirty="0" err="1">
                <a:ln>
                  <a:noFill/>
                </a:ln>
                <a:solidFill>
                  <a:schemeClr val="tx1"/>
                </a:solidFill>
                <a:effectLst/>
                <a:uLnTx/>
                <a:uFillTx/>
                <a:latin typeface="Arial" panose="020B0604020202020204" pitchFamily="34" charset="0"/>
                <a:ea typeface="+mn-ea"/>
                <a:cs typeface="+mn-cs"/>
              </a:rPr>
              <a:t>p.left</a:t>
            </a: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else</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p=</a:t>
            </a:r>
            <a:r>
              <a:rPr kumimoji="0" lang="en-US" altLang="en-US" sz="2000" b="0" i="0" u="none" strike="noStrike" kern="1200" cap="none" spc="0" normalizeH="0" baseline="0" noProof="0" dirty="0" err="1">
                <a:ln>
                  <a:noFill/>
                </a:ln>
                <a:solidFill>
                  <a:schemeClr val="tx1"/>
                </a:solidFill>
                <a:effectLst/>
                <a:uLnTx/>
                <a:uFillTx/>
                <a:latin typeface="Arial" panose="020B0604020202020204" pitchFamily="34" charset="0"/>
                <a:ea typeface="+mn-ea"/>
                <a:cs typeface="+mn-cs"/>
              </a:rPr>
              <a:t>p.right</a:t>
            </a: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if(x&lt;f.info)</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a:t>
            </a:r>
            <a:r>
              <a:rPr kumimoji="0" lang="en-US" altLang="en-US" sz="2000" b="0" i="0" u="none" strike="noStrike" kern="1200" cap="none" spc="0" normalizeH="0" baseline="0" noProof="0" dirty="0" err="1">
                <a:ln>
                  <a:noFill/>
                </a:ln>
                <a:solidFill>
                  <a:schemeClr val="tx1"/>
                </a:solidFill>
                <a:effectLst/>
                <a:uLnTx/>
                <a:uFillTx/>
                <a:latin typeface="Arial" panose="020B0604020202020204" pitchFamily="34" charset="0"/>
                <a:ea typeface="+mn-ea"/>
                <a:cs typeface="+mn-cs"/>
              </a:rPr>
              <a:t>f.left</a:t>
            </a: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=new Node(x);</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else</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a:t>
            </a:r>
            <a:r>
              <a:rPr kumimoji="0" lang="en-US" altLang="en-US" sz="2000" b="0" i="0" u="none" strike="noStrike" kern="1200" cap="none" spc="0" normalizeH="0" baseline="0" noProof="0" dirty="0" err="1">
                <a:ln>
                  <a:noFill/>
                </a:ln>
                <a:solidFill>
                  <a:schemeClr val="tx1"/>
                </a:solidFill>
                <a:effectLst/>
                <a:uLnTx/>
                <a:uFillTx/>
                <a:latin typeface="Arial" panose="020B0604020202020204" pitchFamily="34" charset="0"/>
                <a:ea typeface="+mn-ea"/>
                <a:cs typeface="+mn-cs"/>
              </a:rPr>
              <a:t>f.right</a:t>
            </a: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=new Node(x);</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9940" name="Rectangle 2"/>
          <p:cNvSpPr>
            <a:spLocks noGrp="1"/>
          </p:cNvSpPr>
          <p:nvPr>
            <p:ph type="title"/>
          </p:nvPr>
        </p:nvSpPr>
        <p:spPr>
          <a:xfrm>
            <a:off x="838200" y="669925"/>
            <a:ext cx="6400800" cy="701675"/>
          </a:xfrm>
        </p:spPr>
        <p:txBody>
          <a:bodyPr vert="horz" wrap="square" lIns="91440" tIns="45720" rIns="91440" bIns="45720" anchor="ctr" anchorCtr="0">
            <a:spAutoFit/>
          </a:bodyPr>
          <a:lstStyle/>
          <a:p>
            <a:r>
              <a:rPr lang="en-US" altLang="en-US" sz="4000" b="1" dirty="0">
                <a:solidFill>
                  <a:srgbClr val="CC3300"/>
                </a:solidFill>
              </a:rPr>
              <a:t>Deletion - 1</a:t>
            </a:r>
          </a:p>
        </p:txBody>
      </p:sp>
      <p:sp>
        <p:nvSpPr>
          <p:cNvPr id="39941"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34</a:t>
            </a:fld>
            <a:endParaRPr lang="en-US" altLang="en-US" sz="1200" b="1" dirty="0">
              <a:solidFill>
                <a:srgbClr val="FFFFFF"/>
              </a:solidFill>
              <a:latin typeface="Arial" panose="020B0604020202020204" pitchFamily="34" charset="0"/>
            </a:endParaRPr>
          </a:p>
        </p:txBody>
      </p:sp>
      <p:sp>
        <p:nvSpPr>
          <p:cNvPr id="39942" name="Rectangle 3"/>
          <p:cNvSpPr>
            <a:spLocks noGrp="1"/>
          </p:cNvSpPr>
          <p:nvPr>
            <p:ph type="body"/>
          </p:nvPr>
        </p:nvSpPr>
        <p:spPr>
          <a:xfrm>
            <a:off x="685800" y="1738313"/>
            <a:ext cx="7467600" cy="2605087"/>
          </a:xfrm>
        </p:spPr>
        <p:txBody>
          <a:bodyPr vert="horz" wrap="square" lIns="91440" tIns="45720" rIns="91440" bIns="45720" anchor="t" anchorCtr="0">
            <a:spAutoFit/>
          </a:bodyPr>
          <a:lstStyle/>
          <a:p>
            <a:pPr marL="319405" indent="-319405"/>
            <a:r>
              <a:rPr lang="en-US" altLang="en-US" dirty="0"/>
              <a:t>There are three cases of deleting a node from the binary search tree:</a:t>
            </a:r>
          </a:p>
          <a:p>
            <a:pPr marL="640080" lvl="1" indent="-273050"/>
            <a:r>
              <a:rPr lang="en-US" altLang="en-US" dirty="0"/>
              <a:t>The node is a leaf; it has no children</a:t>
            </a:r>
          </a:p>
          <a:p>
            <a:pPr marL="640080" lvl="1" indent="-273050"/>
            <a:r>
              <a:rPr lang="en-US" altLang="en-US" dirty="0"/>
              <a:t>The node has one child</a:t>
            </a:r>
          </a:p>
          <a:p>
            <a:pPr marL="640080" lvl="1" indent="-273050"/>
            <a:r>
              <a:rPr lang="en-US" altLang="en-US" dirty="0"/>
              <a:t>The node has two children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0964"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35</a:t>
            </a:fld>
            <a:endParaRPr lang="en-US" altLang="en-US" sz="1200" b="1" dirty="0">
              <a:solidFill>
                <a:srgbClr val="FFFFFF"/>
              </a:solidFill>
              <a:latin typeface="Arial" panose="020B0604020202020204" pitchFamily="34" charset="0"/>
            </a:endParaRPr>
          </a:p>
        </p:txBody>
      </p:sp>
      <p:sp>
        <p:nvSpPr>
          <p:cNvPr id="40965" name="Text Box 4"/>
          <p:cNvSpPr txBox="1"/>
          <p:nvPr/>
        </p:nvSpPr>
        <p:spPr>
          <a:xfrm>
            <a:off x="2895600" y="3124200"/>
            <a:ext cx="2362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b="1" dirty="0">
                <a:latin typeface="Arial" panose="020B0604020202020204" pitchFamily="34" charset="0"/>
              </a:rPr>
              <a:t>Deleting a leaf</a:t>
            </a:r>
          </a:p>
        </p:txBody>
      </p:sp>
      <p:sp>
        <p:nvSpPr>
          <p:cNvPr id="40966" name="Text Box 6"/>
          <p:cNvSpPr txBox="1"/>
          <p:nvPr/>
        </p:nvSpPr>
        <p:spPr>
          <a:xfrm>
            <a:off x="2057400" y="5486400"/>
            <a:ext cx="4495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b="1" dirty="0">
                <a:latin typeface="Arial" panose="020B0604020202020204" pitchFamily="34" charset="0"/>
              </a:rPr>
              <a:t>Deleting a node with one child</a:t>
            </a:r>
          </a:p>
        </p:txBody>
      </p:sp>
      <p:pic>
        <p:nvPicPr>
          <p:cNvPr id="40967" name="Picture 7"/>
          <p:cNvPicPr>
            <a:picLocks noChangeAspect="1"/>
          </p:cNvPicPr>
          <p:nvPr/>
        </p:nvPicPr>
        <p:blipFill>
          <a:blip r:embed="rId2"/>
          <a:stretch>
            <a:fillRect/>
          </a:stretch>
        </p:blipFill>
        <p:spPr>
          <a:xfrm>
            <a:off x="1371600" y="3886200"/>
            <a:ext cx="6351588" cy="1423988"/>
          </a:xfrm>
          <a:prstGeom prst="rect">
            <a:avLst/>
          </a:prstGeom>
          <a:noFill/>
          <a:ln w="9525">
            <a:noFill/>
          </a:ln>
        </p:spPr>
      </p:pic>
      <p:pic>
        <p:nvPicPr>
          <p:cNvPr id="40968" name="Picture 8"/>
          <p:cNvPicPr>
            <a:picLocks noChangeAspect="1"/>
          </p:cNvPicPr>
          <p:nvPr/>
        </p:nvPicPr>
        <p:blipFill>
          <a:blip r:embed="rId3"/>
          <a:stretch>
            <a:fillRect/>
          </a:stretch>
        </p:blipFill>
        <p:spPr>
          <a:xfrm>
            <a:off x="1371600" y="1524000"/>
            <a:ext cx="6448425" cy="1493838"/>
          </a:xfrm>
          <a:prstGeom prst="rect">
            <a:avLst/>
          </a:prstGeom>
          <a:noFill/>
          <a:ln w="9525">
            <a:noFill/>
          </a:ln>
        </p:spPr>
      </p:pic>
      <p:sp>
        <p:nvSpPr>
          <p:cNvPr id="40969" name="Rectangle 2"/>
          <p:cNvSpPr/>
          <p:nvPr/>
        </p:nvSpPr>
        <p:spPr>
          <a:xfrm>
            <a:off x="990600" y="593725"/>
            <a:ext cx="64008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Deletion - 2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1988" name="Rectangle 2"/>
          <p:cNvSpPr>
            <a:spLocks noGrp="1"/>
          </p:cNvSpPr>
          <p:nvPr>
            <p:ph type="title"/>
          </p:nvPr>
        </p:nvSpPr>
        <p:spPr>
          <a:xfrm>
            <a:off x="381000" y="593725"/>
            <a:ext cx="8229600" cy="701675"/>
          </a:xfrm>
        </p:spPr>
        <p:txBody>
          <a:bodyPr vert="horz" wrap="square" lIns="91440" tIns="45720" rIns="91440" bIns="45720" anchor="ctr" anchorCtr="0">
            <a:spAutoFit/>
          </a:bodyPr>
          <a:lstStyle/>
          <a:p>
            <a:r>
              <a:rPr lang="en-US" altLang="en-US" sz="4000" b="1" dirty="0">
                <a:solidFill>
                  <a:srgbClr val="CC3300"/>
                </a:solidFill>
              </a:rPr>
              <a:t>Deletion by Merging - 1</a:t>
            </a:r>
          </a:p>
        </p:txBody>
      </p:sp>
      <p:sp>
        <p:nvSpPr>
          <p:cNvPr id="41989"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36</a:t>
            </a:fld>
            <a:endParaRPr lang="en-US" altLang="en-US" sz="1200" b="1" dirty="0">
              <a:solidFill>
                <a:srgbClr val="FFFFFF"/>
              </a:solidFill>
              <a:latin typeface="Arial" panose="020B0604020202020204" pitchFamily="34" charset="0"/>
            </a:endParaRPr>
          </a:p>
        </p:txBody>
      </p:sp>
      <p:sp>
        <p:nvSpPr>
          <p:cNvPr id="41990" name="Rectangle 3"/>
          <p:cNvSpPr>
            <a:spLocks noGrp="1"/>
          </p:cNvSpPr>
          <p:nvPr>
            <p:ph type="body"/>
          </p:nvPr>
        </p:nvSpPr>
        <p:spPr>
          <a:xfrm>
            <a:off x="685800" y="1447800"/>
            <a:ext cx="8153400" cy="1255713"/>
          </a:xfrm>
        </p:spPr>
        <p:txBody>
          <a:bodyPr vert="horz" wrap="square" lIns="91440" tIns="45720" rIns="91440" bIns="45720" anchor="t" anchorCtr="0">
            <a:spAutoFit/>
          </a:bodyPr>
          <a:lstStyle/>
          <a:p>
            <a:pPr marL="319405" indent="-319405">
              <a:lnSpc>
                <a:spcPct val="90000"/>
              </a:lnSpc>
            </a:pPr>
            <a:r>
              <a:rPr lang="en-US" altLang="en-US" sz="2800" dirty="0"/>
              <a:t>Making one tree out of the two subtrees of the node and then attaching it to the node’s parent is called </a:t>
            </a:r>
            <a:r>
              <a:rPr lang="en-US" altLang="en-US" sz="2800" b="1" dirty="0"/>
              <a:t>deleting by merging</a:t>
            </a:r>
            <a:endParaRPr lang="en-US" altLang="en-US" sz="2800" dirty="0"/>
          </a:p>
        </p:txBody>
      </p:sp>
      <p:pic>
        <p:nvPicPr>
          <p:cNvPr id="41991" name="Picture 4"/>
          <p:cNvPicPr>
            <a:picLocks noChangeAspect="1"/>
          </p:cNvPicPr>
          <p:nvPr/>
        </p:nvPicPr>
        <p:blipFill>
          <a:blip r:embed="rId2"/>
          <a:stretch>
            <a:fillRect/>
          </a:stretch>
        </p:blipFill>
        <p:spPr>
          <a:xfrm>
            <a:off x="1693863" y="3148013"/>
            <a:ext cx="6230937" cy="2338387"/>
          </a:xfrm>
          <a:prstGeom prst="rect">
            <a:avLst/>
          </a:prstGeom>
          <a:noFill/>
          <a:ln w="9525">
            <a:noFill/>
          </a:ln>
        </p:spPr>
      </p:pic>
      <p:sp>
        <p:nvSpPr>
          <p:cNvPr id="41992" name="Text Box 6"/>
          <p:cNvSpPr txBox="1"/>
          <p:nvPr/>
        </p:nvSpPr>
        <p:spPr>
          <a:xfrm>
            <a:off x="1524000" y="5715000"/>
            <a:ext cx="6172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000" dirty="0">
                <a:latin typeface="Arial" panose="020B0604020202020204" pitchFamily="34" charset="0"/>
              </a:rPr>
              <a:t>Deleting by merging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3012"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37</a:t>
            </a:fld>
            <a:endParaRPr lang="en-US" altLang="en-US" sz="1200" b="1" dirty="0">
              <a:solidFill>
                <a:srgbClr val="FFFFFF"/>
              </a:solidFill>
              <a:latin typeface="Arial" panose="020B0604020202020204" pitchFamily="34" charset="0"/>
            </a:endParaRPr>
          </a:p>
        </p:txBody>
      </p:sp>
      <p:pic>
        <p:nvPicPr>
          <p:cNvPr id="43013" name="Picture 6"/>
          <p:cNvPicPr>
            <a:picLocks noChangeAspect="1"/>
          </p:cNvPicPr>
          <p:nvPr/>
        </p:nvPicPr>
        <p:blipFill>
          <a:blip r:embed="rId2"/>
          <a:srcRect r="32866"/>
          <a:stretch>
            <a:fillRect/>
          </a:stretch>
        </p:blipFill>
        <p:spPr>
          <a:xfrm>
            <a:off x="2147888" y="1014413"/>
            <a:ext cx="4710112" cy="2743200"/>
          </a:xfrm>
          <a:prstGeom prst="rect">
            <a:avLst/>
          </a:prstGeom>
          <a:noFill/>
          <a:ln w="9525">
            <a:noFill/>
          </a:ln>
        </p:spPr>
      </p:pic>
      <p:sp>
        <p:nvSpPr>
          <p:cNvPr id="43014" name="Rectangle 2"/>
          <p:cNvSpPr/>
          <p:nvPr/>
        </p:nvSpPr>
        <p:spPr>
          <a:xfrm>
            <a:off x="381000" y="244475"/>
            <a:ext cx="82296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Deletion by Merging - 2</a:t>
            </a:r>
          </a:p>
        </p:txBody>
      </p:sp>
      <p:pic>
        <p:nvPicPr>
          <p:cNvPr id="43015" name="Picture 5"/>
          <p:cNvPicPr>
            <a:picLocks noChangeAspect="1"/>
          </p:cNvPicPr>
          <p:nvPr/>
        </p:nvPicPr>
        <p:blipFill>
          <a:blip r:embed="rId3"/>
          <a:srcRect l="-146" t="-3418" r="35358" b="3418"/>
          <a:stretch>
            <a:fillRect/>
          </a:stretch>
        </p:blipFill>
        <p:spPr>
          <a:xfrm>
            <a:off x="2132013" y="3822700"/>
            <a:ext cx="4695825" cy="2332038"/>
          </a:xfrm>
          <a:prstGeom prst="rect">
            <a:avLst/>
          </a:prstGeom>
          <a:noFill/>
          <a:ln w="9525">
            <a:noFill/>
          </a:ln>
        </p:spPr>
      </p:pic>
      <p:sp>
        <p:nvSpPr>
          <p:cNvPr id="2" name="Action Button: Help 1"/>
          <p:cNvSpPr/>
          <p:nvPr/>
        </p:nvSpPr>
        <p:spPr>
          <a:xfrm>
            <a:off x="7010400" y="1371600"/>
            <a:ext cx="1524000" cy="1447800"/>
          </a:xfrm>
          <a:prstGeom prst="actionButtonHelp">
            <a:avLst/>
          </a:prstGeom>
          <a:gradFill>
            <a:gsLst>
              <a:gs pos="0">
                <a:srgbClr val="FBFB11"/>
              </a:gs>
              <a:gs pos="100000">
                <a:srgbClr val="838309"/>
              </a:gs>
            </a:gsLst>
            <a:lin ang="5400000" scaled="0"/>
          </a:grad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Action Button: Help 2"/>
          <p:cNvSpPr/>
          <p:nvPr/>
        </p:nvSpPr>
        <p:spPr>
          <a:xfrm>
            <a:off x="6934200" y="4264660"/>
            <a:ext cx="1524000" cy="1447800"/>
          </a:xfrm>
          <a:prstGeom prst="actionButtonHelp">
            <a:avLst/>
          </a:prstGeom>
          <a:gradFill>
            <a:gsLst>
              <a:gs pos="0">
                <a:srgbClr val="FBFB11"/>
              </a:gs>
              <a:gs pos="100000">
                <a:srgbClr val="838309"/>
              </a:gs>
            </a:gsLst>
            <a:lin ang="5400000" scaled="0"/>
          </a:grad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4036"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38</a:t>
            </a:fld>
            <a:endParaRPr lang="en-US" altLang="en-US" sz="1200" b="1" dirty="0">
              <a:solidFill>
                <a:srgbClr val="FFFFFF"/>
              </a:solidFill>
              <a:latin typeface="Arial" panose="020B0604020202020204" pitchFamily="34" charset="0"/>
            </a:endParaRPr>
          </a:p>
        </p:txBody>
      </p:sp>
      <p:sp>
        <p:nvSpPr>
          <p:cNvPr id="44037" name="Text Box 4"/>
          <p:cNvSpPr txBox="1"/>
          <p:nvPr/>
        </p:nvSpPr>
        <p:spPr>
          <a:xfrm>
            <a:off x="1819275" y="3403600"/>
            <a:ext cx="5192713" cy="7080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dirty="0">
                <a:latin typeface="Arial" panose="020B0604020202020204" pitchFamily="34" charset="0"/>
              </a:rPr>
              <a:t>The height of a tree can be </a:t>
            </a:r>
            <a:r>
              <a:rPr lang="en-US" altLang="en-US" sz="2000" b="1" dirty="0">
                <a:latin typeface="Arial" panose="020B0604020202020204" pitchFamily="34" charset="0"/>
              </a:rPr>
              <a:t>(a) extended</a:t>
            </a:r>
            <a:r>
              <a:rPr lang="en-US" altLang="en-US" sz="2000" dirty="0">
                <a:latin typeface="Arial" panose="020B0604020202020204" pitchFamily="34" charset="0"/>
              </a:rPr>
              <a:t> or </a:t>
            </a:r>
            <a:br>
              <a:rPr lang="en-US" altLang="en-US" sz="2000" dirty="0">
                <a:latin typeface="Arial" panose="020B0604020202020204" pitchFamily="34" charset="0"/>
              </a:rPr>
            </a:br>
            <a:r>
              <a:rPr lang="en-US" altLang="en-US" sz="2000" dirty="0">
                <a:latin typeface="Arial" panose="020B0604020202020204" pitchFamily="34" charset="0"/>
              </a:rPr>
              <a:t>     </a:t>
            </a:r>
            <a:r>
              <a:rPr lang="en-US" altLang="en-US" sz="2000" b="1" dirty="0">
                <a:latin typeface="Arial" panose="020B0604020202020204" pitchFamily="34" charset="0"/>
              </a:rPr>
              <a:t>(b) reduced </a:t>
            </a:r>
            <a:r>
              <a:rPr lang="en-US" altLang="en-US" sz="2000" dirty="0">
                <a:latin typeface="Arial" panose="020B0604020202020204" pitchFamily="34" charset="0"/>
              </a:rPr>
              <a:t>after deleting by merging</a:t>
            </a:r>
          </a:p>
        </p:txBody>
      </p:sp>
      <p:pic>
        <p:nvPicPr>
          <p:cNvPr id="44038" name="Picture 6"/>
          <p:cNvPicPr>
            <a:picLocks noChangeAspect="1"/>
          </p:cNvPicPr>
          <p:nvPr/>
        </p:nvPicPr>
        <p:blipFill>
          <a:blip r:embed="rId2"/>
          <a:stretch>
            <a:fillRect/>
          </a:stretch>
        </p:blipFill>
        <p:spPr>
          <a:xfrm>
            <a:off x="1981200" y="1274763"/>
            <a:ext cx="4868863" cy="1905000"/>
          </a:xfrm>
          <a:prstGeom prst="rect">
            <a:avLst/>
          </a:prstGeom>
          <a:noFill/>
          <a:ln w="9525">
            <a:noFill/>
          </a:ln>
        </p:spPr>
      </p:pic>
      <p:sp>
        <p:nvSpPr>
          <p:cNvPr id="44039" name="Rectangle 2"/>
          <p:cNvSpPr/>
          <p:nvPr/>
        </p:nvSpPr>
        <p:spPr>
          <a:xfrm>
            <a:off x="381000" y="457200"/>
            <a:ext cx="82296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Deletion by Merging - 3</a:t>
            </a:r>
          </a:p>
        </p:txBody>
      </p:sp>
      <p:pic>
        <p:nvPicPr>
          <p:cNvPr id="44040" name="Picture 5"/>
          <p:cNvPicPr>
            <a:picLocks noChangeAspect="1"/>
          </p:cNvPicPr>
          <p:nvPr/>
        </p:nvPicPr>
        <p:blipFill>
          <a:blip r:embed="rId3"/>
          <a:stretch>
            <a:fillRect/>
          </a:stretch>
        </p:blipFill>
        <p:spPr>
          <a:xfrm>
            <a:off x="1790700" y="4191000"/>
            <a:ext cx="5410200" cy="1741488"/>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5060" name="Rectangle 2"/>
          <p:cNvSpPr>
            <a:spLocks noGrp="1"/>
          </p:cNvSpPr>
          <p:nvPr>
            <p:ph type="title"/>
          </p:nvPr>
        </p:nvSpPr>
        <p:spPr>
          <a:xfrm>
            <a:off x="685800" y="517525"/>
            <a:ext cx="7010400" cy="701675"/>
          </a:xfrm>
        </p:spPr>
        <p:txBody>
          <a:bodyPr vert="horz" wrap="square" lIns="91440" tIns="45720" rIns="91440" bIns="45720" anchor="ctr" anchorCtr="0">
            <a:spAutoFit/>
          </a:bodyPr>
          <a:lstStyle/>
          <a:p>
            <a:r>
              <a:rPr lang="en-US" altLang="en-US" sz="4000" b="1" dirty="0">
                <a:solidFill>
                  <a:srgbClr val="CC3300"/>
                </a:solidFill>
              </a:rPr>
              <a:t>Deletion by Copying - 1</a:t>
            </a:r>
          </a:p>
        </p:txBody>
      </p:sp>
      <p:sp>
        <p:nvSpPr>
          <p:cNvPr id="45061"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39</a:t>
            </a:fld>
            <a:endParaRPr lang="en-US" altLang="en-US" sz="1200" b="1" dirty="0">
              <a:solidFill>
                <a:srgbClr val="FFFFFF"/>
              </a:solidFill>
              <a:latin typeface="Arial" panose="020B0604020202020204" pitchFamily="34" charset="0"/>
            </a:endParaRPr>
          </a:p>
        </p:txBody>
      </p:sp>
      <p:sp>
        <p:nvSpPr>
          <p:cNvPr id="45062" name="Rectangle 3"/>
          <p:cNvSpPr>
            <a:spLocks noGrp="1"/>
          </p:cNvSpPr>
          <p:nvPr>
            <p:ph type="body"/>
          </p:nvPr>
        </p:nvSpPr>
        <p:spPr>
          <a:xfrm>
            <a:off x="609600" y="1600200"/>
            <a:ext cx="8153400" cy="3736975"/>
          </a:xfrm>
        </p:spPr>
        <p:txBody>
          <a:bodyPr vert="horz" wrap="square" lIns="91440" tIns="45720" rIns="91440" bIns="45720" anchor="t" anchorCtr="0">
            <a:spAutoFit/>
          </a:bodyPr>
          <a:lstStyle/>
          <a:p>
            <a:pPr marL="319405" indent="-319405"/>
            <a:r>
              <a:rPr lang="en-US" altLang="en-US" sz="2800" dirty="0"/>
              <a:t>If the node has two children, the problem can be reduced to: </a:t>
            </a:r>
          </a:p>
          <a:p>
            <a:pPr marL="640080" lvl="1" indent="-273050"/>
            <a:r>
              <a:rPr lang="en-US" altLang="en-US" sz="2400" dirty="0"/>
              <a:t>The node is a leaf </a:t>
            </a:r>
          </a:p>
          <a:p>
            <a:pPr marL="640080" lvl="1" indent="-273050"/>
            <a:r>
              <a:rPr lang="en-US" altLang="en-US" sz="2400" dirty="0"/>
              <a:t>The node has only one non-empty child</a:t>
            </a:r>
          </a:p>
          <a:p>
            <a:pPr marL="319405" indent="-319405"/>
            <a:r>
              <a:rPr lang="en-US" altLang="en-US" sz="2800" dirty="0"/>
              <a:t>Solution: </a:t>
            </a:r>
            <a:r>
              <a:rPr lang="en-US" altLang="en-US" sz="2800" b="1" i="1" dirty="0"/>
              <a:t>replace the key being deleted with its immediate predecessor </a:t>
            </a:r>
            <a:r>
              <a:rPr lang="en-US" altLang="en-US" sz="2800" dirty="0"/>
              <a:t>(or successor)</a:t>
            </a:r>
          </a:p>
          <a:p>
            <a:pPr marL="319405" indent="-319405"/>
            <a:r>
              <a:rPr lang="en-US" altLang="en-US" sz="2800" b="1" dirty="0"/>
              <a:t>A key’s predecessor is the key in the rightmost node in the left subtree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8196" name="Rectangle 3"/>
          <p:cNvSpPr>
            <a:spLocks noGrp="1"/>
          </p:cNvSpPr>
          <p:nvPr>
            <p:ph type="title"/>
          </p:nvPr>
        </p:nvSpPr>
        <p:spPr>
          <a:xfrm>
            <a:off x="1828800" y="0"/>
            <a:ext cx="5715000" cy="641350"/>
          </a:xfrm>
        </p:spPr>
        <p:txBody>
          <a:bodyPr vert="horz" wrap="square" lIns="91440" tIns="45720" rIns="91440" bIns="45720" anchor="ctr" anchorCtr="0">
            <a:spAutoFit/>
          </a:bodyPr>
          <a:lstStyle/>
          <a:p>
            <a:r>
              <a:rPr lang="en-US" altLang="en-US" sz="3600" b="1" kern="1200" dirty="0">
                <a:solidFill>
                  <a:srgbClr val="CC3300"/>
                </a:solidFill>
                <a:latin typeface="+mj-lt"/>
                <a:ea typeface="+mj-ea"/>
                <a:cs typeface="Arial" panose="020B0604020202020204" pitchFamily="34" charset="0"/>
              </a:rPr>
              <a:t>Tree Terminology - 1</a:t>
            </a:r>
            <a:endParaRPr lang="en-US" altLang="en-US" sz="3600" b="1" kern="1200" dirty="0">
              <a:solidFill>
                <a:srgbClr val="CC3300"/>
              </a:solidFill>
              <a:latin typeface="+mj-lt"/>
              <a:ea typeface="Arial" panose="020B0604020202020204" pitchFamily="34" charset="0"/>
              <a:cs typeface="+mj-cs"/>
            </a:endParaRPr>
          </a:p>
        </p:txBody>
      </p:sp>
      <p:sp>
        <p:nvSpPr>
          <p:cNvPr id="8197" name="Rectangle 4"/>
          <p:cNvSpPr>
            <a:spLocks noGrp="1"/>
          </p:cNvSpPr>
          <p:nvPr>
            <p:ph idx="1"/>
          </p:nvPr>
        </p:nvSpPr>
        <p:spPr>
          <a:xfrm>
            <a:off x="76200" y="596900"/>
            <a:ext cx="5410200" cy="3495675"/>
          </a:xfrm>
        </p:spPr>
        <p:txBody>
          <a:bodyPr vert="horz" wrap="square" lIns="91440" tIns="45720" rIns="91440" bIns="45720" anchor="t" anchorCtr="0">
            <a:spAutoFit/>
          </a:bodyPr>
          <a:lstStyle/>
          <a:p>
            <a:pPr>
              <a:lnSpc>
                <a:spcPct val="80000"/>
              </a:lnSpc>
              <a:buFont typeface="Arial" panose="020B0604020202020204" pitchFamily="34" charset="0"/>
              <a:buChar char="•"/>
            </a:pPr>
            <a:r>
              <a:rPr lang="en-US" altLang="en-US" sz="2100" b="1" kern="1200" dirty="0">
                <a:solidFill>
                  <a:schemeClr val="hlink"/>
                </a:solidFill>
                <a:latin typeface="+mn-lt"/>
                <a:ea typeface="+mn-ea"/>
                <a:cs typeface="Arial" panose="020B0604020202020204" pitchFamily="34" charset="0"/>
              </a:rPr>
              <a:t>Root</a:t>
            </a:r>
            <a:r>
              <a:rPr lang="en-US" altLang="en-US" sz="2100" kern="1200" dirty="0">
                <a:latin typeface="+mn-lt"/>
                <a:ea typeface="+mn-ea"/>
                <a:cs typeface="Arial" panose="020B0604020202020204" pitchFamily="34" charset="0"/>
              </a:rPr>
              <a:t>: unique node without a parent </a:t>
            </a:r>
          </a:p>
          <a:p>
            <a:pPr>
              <a:lnSpc>
                <a:spcPct val="80000"/>
              </a:lnSpc>
              <a:buFont typeface="Arial" panose="020B0604020202020204" pitchFamily="34" charset="0"/>
              <a:buChar char="•"/>
            </a:pPr>
            <a:r>
              <a:rPr lang="en-US" altLang="en-US" sz="2100" b="1" kern="1200" dirty="0">
                <a:solidFill>
                  <a:schemeClr val="hlink"/>
                </a:solidFill>
                <a:latin typeface="+mn-lt"/>
                <a:ea typeface="+mn-ea"/>
                <a:cs typeface="Arial" panose="020B0604020202020204" pitchFamily="34" charset="0"/>
              </a:rPr>
              <a:t>Internal node</a:t>
            </a:r>
            <a:r>
              <a:rPr lang="en-US" altLang="en-US" sz="2100" kern="1200" dirty="0">
                <a:latin typeface="+mn-lt"/>
                <a:ea typeface="+mn-ea"/>
                <a:cs typeface="Arial" panose="020B0604020202020204" pitchFamily="34" charset="0"/>
              </a:rPr>
              <a:t>: node with at least one child (A, B, C, F)</a:t>
            </a:r>
          </a:p>
          <a:p>
            <a:pPr>
              <a:lnSpc>
                <a:spcPct val="80000"/>
              </a:lnSpc>
              <a:buFont typeface="Arial" panose="020B0604020202020204" pitchFamily="34" charset="0"/>
              <a:buChar char="•"/>
            </a:pPr>
            <a:r>
              <a:rPr lang="en-US" altLang="en-US" sz="2100" b="1" kern="1200" dirty="0">
                <a:solidFill>
                  <a:schemeClr val="hlink"/>
                </a:solidFill>
                <a:latin typeface="+mn-lt"/>
                <a:ea typeface="+mn-ea"/>
                <a:cs typeface="Arial" panose="020B0604020202020204" pitchFamily="34" charset="0"/>
              </a:rPr>
              <a:t>External (leaf) node</a:t>
            </a:r>
            <a:r>
              <a:rPr lang="en-US" altLang="en-US" sz="2100" kern="1200" dirty="0">
                <a:latin typeface="+mn-lt"/>
                <a:ea typeface="+mn-ea"/>
                <a:cs typeface="Arial" panose="020B0604020202020204" pitchFamily="34" charset="0"/>
              </a:rPr>
              <a:t>: node without children (E, I, J, K, G, H, D)</a:t>
            </a:r>
          </a:p>
          <a:p>
            <a:pPr>
              <a:lnSpc>
                <a:spcPct val="80000"/>
              </a:lnSpc>
              <a:buFont typeface="Arial" panose="020B0604020202020204" pitchFamily="34" charset="0"/>
              <a:buChar char="•"/>
            </a:pPr>
            <a:r>
              <a:rPr lang="en-US" altLang="en-US" sz="2100" b="1" kern="1200" dirty="0">
                <a:solidFill>
                  <a:schemeClr val="hlink"/>
                </a:solidFill>
                <a:latin typeface="+mn-lt"/>
                <a:ea typeface="+mn-ea"/>
                <a:cs typeface="Arial" panose="020B0604020202020204" pitchFamily="34" charset="0"/>
              </a:rPr>
              <a:t>Ancestors</a:t>
            </a:r>
            <a:r>
              <a:rPr lang="en-US" altLang="en-US" sz="2100" kern="1200" dirty="0">
                <a:latin typeface="+mn-lt"/>
                <a:ea typeface="+mn-ea"/>
                <a:cs typeface="Arial" panose="020B0604020202020204" pitchFamily="34" charset="0"/>
              </a:rPr>
              <a:t> of a node: parent, grandparent, great-grandparent, …</a:t>
            </a:r>
          </a:p>
          <a:p>
            <a:pPr>
              <a:lnSpc>
                <a:spcPct val="80000"/>
              </a:lnSpc>
              <a:buFont typeface="Arial" panose="020B0604020202020204" pitchFamily="34" charset="0"/>
              <a:buChar char="•"/>
            </a:pPr>
            <a:r>
              <a:rPr lang="en-US" altLang="en-US" sz="2100" b="1" kern="1200" dirty="0">
                <a:solidFill>
                  <a:schemeClr val="hlink"/>
                </a:solidFill>
                <a:latin typeface="+mn-lt"/>
                <a:ea typeface="+mn-ea"/>
                <a:cs typeface="Arial" panose="020B0604020202020204" pitchFamily="34" charset="0"/>
              </a:rPr>
              <a:t>Descendants</a:t>
            </a:r>
            <a:r>
              <a:rPr lang="en-US" altLang="en-US" sz="2100" kern="1200" dirty="0">
                <a:latin typeface="+mn-lt"/>
                <a:ea typeface="+mn-ea"/>
                <a:cs typeface="Arial" panose="020B0604020202020204" pitchFamily="34" charset="0"/>
              </a:rPr>
              <a:t> of a node: child, grandchild, great-grandchild, etc.</a:t>
            </a:r>
          </a:p>
          <a:p>
            <a:pPr>
              <a:lnSpc>
                <a:spcPct val="80000"/>
              </a:lnSpc>
              <a:buFont typeface="Arial" panose="020B0604020202020204" pitchFamily="34" charset="0"/>
              <a:buChar char="•"/>
            </a:pPr>
            <a:r>
              <a:rPr lang="en-US" altLang="en-US" sz="2100" b="1" kern="1200" dirty="0">
                <a:solidFill>
                  <a:schemeClr val="hlink"/>
                </a:solidFill>
                <a:latin typeface="+mn-lt"/>
                <a:ea typeface="+mn-ea"/>
                <a:cs typeface="Arial" panose="020B0604020202020204" pitchFamily="34" charset="0"/>
              </a:rPr>
              <a:t>Level</a:t>
            </a:r>
            <a:r>
              <a:rPr lang="en-US" altLang="en-US" sz="2100" kern="1200" dirty="0">
                <a:latin typeface="+mn-lt"/>
                <a:ea typeface="+mn-ea"/>
                <a:cs typeface="Arial" panose="020B0604020202020204" pitchFamily="34" charset="0"/>
              </a:rPr>
              <a:t> of a node: The </a:t>
            </a:r>
            <a:r>
              <a:rPr lang="en-US" altLang="en-US" sz="2100" b="1" kern="1200" dirty="0">
                <a:latin typeface="+mn-lt"/>
                <a:ea typeface="+mn-ea"/>
                <a:cs typeface="Arial" panose="020B0604020202020204" pitchFamily="34" charset="0"/>
              </a:rPr>
              <a:t>level of the root is 1</a:t>
            </a:r>
            <a:r>
              <a:rPr lang="en-US" altLang="en-US" sz="2100" kern="1200" dirty="0">
                <a:latin typeface="+mn-lt"/>
                <a:ea typeface="+mn-ea"/>
                <a:cs typeface="Arial" panose="020B0604020202020204" pitchFamily="34" charset="0"/>
              </a:rPr>
              <a:t>. If a father has level i then its children has level i+1.</a:t>
            </a:r>
            <a:endParaRPr lang="en-US" altLang="en-US" sz="2100" kern="1200" dirty="0">
              <a:latin typeface="+mn-lt"/>
              <a:ea typeface="Arial" panose="020B0604020202020204" pitchFamily="34" charset="0"/>
              <a:cs typeface="+mn-cs"/>
            </a:endParaRPr>
          </a:p>
        </p:txBody>
      </p:sp>
      <p:grpSp>
        <p:nvGrpSpPr>
          <p:cNvPr id="8198" name="Group 32"/>
          <p:cNvGrpSpPr/>
          <p:nvPr/>
        </p:nvGrpSpPr>
        <p:grpSpPr>
          <a:xfrm>
            <a:off x="5410200" y="581025"/>
            <a:ext cx="3108325" cy="2847975"/>
            <a:chOff x="3562" y="672"/>
            <a:chExt cx="1958" cy="1794"/>
          </a:xfrm>
        </p:grpSpPr>
        <p:sp>
          <p:nvSpPr>
            <p:cNvPr id="8202" name="AutoShape 2"/>
            <p:cNvSpPr/>
            <p:nvPr/>
          </p:nvSpPr>
          <p:spPr>
            <a:xfrm>
              <a:off x="4492" y="1074"/>
              <a:ext cx="1014" cy="870"/>
            </a:xfrm>
            <a:prstGeom prst="triangle">
              <a:avLst>
                <a:gd name="adj" fmla="val 50000"/>
              </a:avLst>
            </a:prstGeom>
            <a:solidFill>
              <a:schemeClr val="folHlink"/>
            </a:solidFill>
            <a:ln w="9525" cap="flat" cmpd="sng">
              <a:solidFill>
                <a:schemeClr val="tx1"/>
              </a:solidFill>
              <a:prstDash val="solid"/>
              <a:miter/>
              <a:headEnd type="none" w="med" len="med"/>
              <a:tailEnd type="none" w="med" len="med"/>
            </a:ln>
          </p:spPr>
          <p:txBody>
            <a:bodyPr wrap="none" tIns="2651760" bIns="0" anchor="b" anchorCtr="1"/>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400" dirty="0">
                  <a:latin typeface="Tahoma" panose="020B0604030504040204" pitchFamily="34" charset="0"/>
                </a:rPr>
                <a:t>  sub-tree</a:t>
              </a:r>
            </a:p>
          </p:txBody>
        </p:sp>
        <p:grpSp>
          <p:nvGrpSpPr>
            <p:cNvPr id="8203" name="Group 5"/>
            <p:cNvGrpSpPr/>
            <p:nvPr/>
          </p:nvGrpSpPr>
          <p:grpSpPr>
            <a:xfrm>
              <a:off x="3562" y="672"/>
              <a:ext cx="1958" cy="1794"/>
              <a:chOff x="3113" y="1242"/>
              <a:chExt cx="2382" cy="1986"/>
            </a:xfrm>
          </p:grpSpPr>
          <p:sp>
            <p:nvSpPr>
              <p:cNvPr id="8204" name="AutoShape 6"/>
              <p:cNvSpPr>
                <a:spLocks noChangeAspect="1"/>
              </p:cNvSpPr>
              <p:nvPr/>
            </p:nvSpPr>
            <p:spPr>
              <a:xfrm>
                <a:off x="4195" y="1242"/>
                <a:ext cx="259" cy="257"/>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A</a:t>
                </a:r>
              </a:p>
            </p:txBody>
          </p:sp>
          <p:sp>
            <p:nvSpPr>
              <p:cNvPr id="8205" name="AutoShape 7"/>
              <p:cNvSpPr>
                <a:spLocks noChangeAspect="1"/>
              </p:cNvSpPr>
              <p:nvPr/>
            </p:nvSpPr>
            <p:spPr>
              <a:xfrm>
                <a:off x="3362" y="1816"/>
                <a:ext cx="257" cy="257"/>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B</a:t>
                </a:r>
              </a:p>
            </p:txBody>
          </p:sp>
          <p:sp>
            <p:nvSpPr>
              <p:cNvPr id="8206" name="AutoShape 8"/>
              <p:cNvSpPr>
                <a:spLocks noChangeAspect="1"/>
              </p:cNvSpPr>
              <p:nvPr/>
            </p:nvSpPr>
            <p:spPr>
              <a:xfrm>
                <a:off x="5223" y="1815"/>
                <a:ext cx="272" cy="258"/>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D</a:t>
                </a:r>
              </a:p>
            </p:txBody>
          </p:sp>
          <p:sp>
            <p:nvSpPr>
              <p:cNvPr id="8207" name="AutoShape 9"/>
              <p:cNvSpPr>
                <a:spLocks noChangeAspect="1"/>
              </p:cNvSpPr>
              <p:nvPr/>
            </p:nvSpPr>
            <p:spPr>
              <a:xfrm>
                <a:off x="4734" y="1818"/>
                <a:ext cx="259" cy="25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C</a:t>
                </a:r>
              </a:p>
            </p:txBody>
          </p:sp>
          <p:sp>
            <p:nvSpPr>
              <p:cNvPr id="8208" name="AutoShape 10"/>
              <p:cNvSpPr>
                <a:spLocks noChangeAspect="1"/>
              </p:cNvSpPr>
              <p:nvPr/>
            </p:nvSpPr>
            <p:spPr>
              <a:xfrm>
                <a:off x="4470" y="2392"/>
                <a:ext cx="270" cy="258"/>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G</a:t>
                </a:r>
              </a:p>
            </p:txBody>
          </p:sp>
          <p:sp>
            <p:nvSpPr>
              <p:cNvPr id="8209" name="AutoShape 11"/>
              <p:cNvSpPr>
                <a:spLocks noChangeAspect="1"/>
              </p:cNvSpPr>
              <p:nvPr/>
            </p:nvSpPr>
            <p:spPr>
              <a:xfrm>
                <a:off x="4983" y="2392"/>
                <a:ext cx="271" cy="258"/>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H</a:t>
                </a:r>
              </a:p>
            </p:txBody>
          </p:sp>
          <p:sp>
            <p:nvSpPr>
              <p:cNvPr id="8210" name="AutoShape 12"/>
              <p:cNvSpPr>
                <a:spLocks noChangeAspect="1"/>
              </p:cNvSpPr>
              <p:nvPr/>
            </p:nvSpPr>
            <p:spPr>
              <a:xfrm>
                <a:off x="3113" y="2392"/>
                <a:ext cx="253" cy="257"/>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E</a:t>
                </a:r>
              </a:p>
            </p:txBody>
          </p:sp>
          <p:sp>
            <p:nvSpPr>
              <p:cNvPr id="8211" name="AutoShape 13"/>
              <p:cNvSpPr>
                <a:spLocks noChangeAspect="1"/>
              </p:cNvSpPr>
              <p:nvPr/>
            </p:nvSpPr>
            <p:spPr>
              <a:xfrm>
                <a:off x="3617" y="2392"/>
                <a:ext cx="246" cy="256"/>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F</a:t>
                </a:r>
              </a:p>
            </p:txBody>
          </p:sp>
          <p:cxnSp>
            <p:nvCxnSpPr>
              <p:cNvPr id="8212" name="AutoShape 14"/>
              <p:cNvCxnSpPr>
                <a:stCxn id="8204" idx="2"/>
                <a:endCxn id="8205" idx="0"/>
              </p:cNvCxnSpPr>
              <p:nvPr/>
            </p:nvCxnSpPr>
            <p:spPr>
              <a:xfrm flipH="1">
                <a:off x="3491" y="1494"/>
                <a:ext cx="833" cy="326"/>
              </a:xfrm>
              <a:prstGeom prst="straightConnector1">
                <a:avLst/>
              </a:prstGeom>
              <a:ln w="19050" cap="flat" cmpd="sng">
                <a:solidFill>
                  <a:schemeClr val="tx1"/>
                </a:solidFill>
                <a:prstDash val="solid"/>
                <a:headEnd type="none" w="med" len="med"/>
                <a:tailEnd type="none" w="med" len="med"/>
              </a:ln>
            </p:spPr>
          </p:cxnSp>
          <p:cxnSp>
            <p:nvCxnSpPr>
              <p:cNvPr id="8213" name="AutoShape 15"/>
              <p:cNvCxnSpPr>
                <a:stCxn id="8204" idx="2"/>
                <a:endCxn id="8207" idx="0"/>
              </p:cNvCxnSpPr>
              <p:nvPr/>
            </p:nvCxnSpPr>
            <p:spPr>
              <a:xfrm>
                <a:off x="4324" y="1494"/>
                <a:ext cx="538" cy="325"/>
              </a:xfrm>
              <a:prstGeom prst="straightConnector1">
                <a:avLst/>
              </a:prstGeom>
              <a:ln w="19050" cap="flat" cmpd="sng">
                <a:solidFill>
                  <a:schemeClr val="tx1"/>
                </a:solidFill>
                <a:prstDash val="solid"/>
                <a:headEnd type="none" w="med" len="med"/>
                <a:tailEnd type="none" w="med" len="med"/>
              </a:ln>
            </p:spPr>
          </p:cxnSp>
          <p:cxnSp>
            <p:nvCxnSpPr>
              <p:cNvPr id="8214" name="AutoShape 16"/>
              <p:cNvCxnSpPr>
                <a:stCxn id="8204" idx="2"/>
                <a:endCxn id="8206" idx="0"/>
              </p:cNvCxnSpPr>
              <p:nvPr/>
            </p:nvCxnSpPr>
            <p:spPr>
              <a:xfrm>
                <a:off x="4324" y="1494"/>
                <a:ext cx="1036" cy="325"/>
              </a:xfrm>
              <a:prstGeom prst="straightConnector1">
                <a:avLst/>
              </a:prstGeom>
              <a:ln w="19050" cap="flat" cmpd="sng">
                <a:solidFill>
                  <a:schemeClr val="tx1"/>
                </a:solidFill>
                <a:prstDash val="solid"/>
                <a:headEnd type="none" w="med" len="med"/>
                <a:tailEnd type="none" w="med" len="med"/>
              </a:ln>
            </p:spPr>
          </p:cxnSp>
          <p:cxnSp>
            <p:nvCxnSpPr>
              <p:cNvPr id="8215" name="AutoShape 17"/>
              <p:cNvCxnSpPr>
                <a:stCxn id="8207" idx="2"/>
                <a:endCxn id="8209" idx="0"/>
              </p:cNvCxnSpPr>
              <p:nvPr/>
            </p:nvCxnSpPr>
            <p:spPr>
              <a:xfrm>
                <a:off x="4862" y="2071"/>
                <a:ext cx="257" cy="324"/>
              </a:xfrm>
              <a:prstGeom prst="straightConnector1">
                <a:avLst/>
              </a:prstGeom>
              <a:ln w="19050" cap="flat" cmpd="sng">
                <a:solidFill>
                  <a:schemeClr val="tx1"/>
                </a:solidFill>
                <a:prstDash val="solid"/>
                <a:headEnd type="none" w="med" len="med"/>
                <a:tailEnd type="none" w="med" len="med"/>
              </a:ln>
            </p:spPr>
          </p:cxnSp>
          <p:cxnSp>
            <p:nvCxnSpPr>
              <p:cNvPr id="8216" name="AutoShape 18"/>
              <p:cNvCxnSpPr>
                <a:stCxn id="8207" idx="2"/>
                <a:endCxn id="8208" idx="0"/>
              </p:cNvCxnSpPr>
              <p:nvPr/>
            </p:nvCxnSpPr>
            <p:spPr>
              <a:xfrm flipH="1">
                <a:off x="4606" y="2071"/>
                <a:ext cx="256" cy="324"/>
              </a:xfrm>
              <a:prstGeom prst="straightConnector1">
                <a:avLst/>
              </a:prstGeom>
              <a:ln w="19050" cap="flat" cmpd="sng">
                <a:solidFill>
                  <a:schemeClr val="tx1"/>
                </a:solidFill>
                <a:prstDash val="solid"/>
                <a:headEnd type="none" w="med" len="med"/>
                <a:tailEnd type="none" w="med" len="med"/>
              </a:ln>
            </p:spPr>
          </p:cxnSp>
          <p:cxnSp>
            <p:nvCxnSpPr>
              <p:cNvPr id="8217" name="AutoShape 19"/>
              <p:cNvCxnSpPr>
                <a:stCxn id="8205" idx="2"/>
                <a:endCxn id="8211" idx="0"/>
              </p:cNvCxnSpPr>
              <p:nvPr/>
            </p:nvCxnSpPr>
            <p:spPr>
              <a:xfrm>
                <a:off x="3491" y="2070"/>
                <a:ext cx="250" cy="326"/>
              </a:xfrm>
              <a:prstGeom prst="straightConnector1">
                <a:avLst/>
              </a:prstGeom>
              <a:ln w="19050" cap="flat" cmpd="sng">
                <a:solidFill>
                  <a:schemeClr val="tx1"/>
                </a:solidFill>
                <a:prstDash val="solid"/>
                <a:headEnd type="none" w="med" len="med"/>
                <a:tailEnd type="none" w="med" len="med"/>
              </a:ln>
            </p:spPr>
          </p:cxnSp>
          <p:cxnSp>
            <p:nvCxnSpPr>
              <p:cNvPr id="8218" name="AutoShape 20"/>
              <p:cNvCxnSpPr>
                <a:stCxn id="8205" idx="2"/>
                <a:endCxn id="8210" idx="0"/>
              </p:cNvCxnSpPr>
              <p:nvPr/>
            </p:nvCxnSpPr>
            <p:spPr>
              <a:xfrm flipH="1">
                <a:off x="3239" y="2070"/>
                <a:ext cx="252" cy="323"/>
              </a:xfrm>
              <a:prstGeom prst="straightConnector1">
                <a:avLst/>
              </a:prstGeom>
              <a:ln w="19050" cap="flat" cmpd="sng">
                <a:solidFill>
                  <a:schemeClr val="tx1"/>
                </a:solidFill>
                <a:prstDash val="solid"/>
                <a:headEnd type="none" w="med" len="med"/>
                <a:tailEnd type="none" w="med" len="med"/>
              </a:ln>
            </p:spPr>
          </p:cxnSp>
          <p:sp>
            <p:nvSpPr>
              <p:cNvPr id="8219" name="AutoShape 21"/>
              <p:cNvSpPr>
                <a:spLocks noChangeAspect="1"/>
              </p:cNvSpPr>
              <p:nvPr/>
            </p:nvSpPr>
            <p:spPr>
              <a:xfrm>
                <a:off x="3269" y="2972"/>
                <a:ext cx="220" cy="254"/>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I</a:t>
                </a:r>
              </a:p>
            </p:txBody>
          </p:sp>
          <p:sp>
            <p:nvSpPr>
              <p:cNvPr id="8220" name="AutoShape 22"/>
              <p:cNvSpPr>
                <a:spLocks noChangeAspect="1"/>
              </p:cNvSpPr>
              <p:nvPr/>
            </p:nvSpPr>
            <p:spPr>
              <a:xfrm>
                <a:off x="3635" y="2973"/>
                <a:ext cx="228" cy="25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J</a:t>
                </a:r>
              </a:p>
            </p:txBody>
          </p:sp>
          <p:cxnSp>
            <p:nvCxnSpPr>
              <p:cNvPr id="8221" name="AutoShape 23"/>
              <p:cNvCxnSpPr>
                <a:stCxn id="8211" idx="2"/>
                <a:endCxn id="8220" idx="0"/>
              </p:cNvCxnSpPr>
              <p:nvPr/>
            </p:nvCxnSpPr>
            <p:spPr>
              <a:xfrm>
                <a:off x="3741" y="2646"/>
                <a:ext cx="8" cy="329"/>
              </a:xfrm>
              <a:prstGeom prst="straightConnector1">
                <a:avLst/>
              </a:prstGeom>
              <a:ln w="19050" cap="flat" cmpd="sng">
                <a:solidFill>
                  <a:schemeClr val="tx1"/>
                </a:solidFill>
                <a:prstDash val="solid"/>
                <a:headEnd type="none" w="med" len="med"/>
                <a:tailEnd type="none" w="med" len="med"/>
              </a:ln>
            </p:spPr>
          </p:cxnSp>
          <p:cxnSp>
            <p:nvCxnSpPr>
              <p:cNvPr id="8222" name="AutoShape 24"/>
              <p:cNvCxnSpPr>
                <a:stCxn id="8211" idx="2"/>
                <a:endCxn id="8219" idx="0"/>
              </p:cNvCxnSpPr>
              <p:nvPr/>
            </p:nvCxnSpPr>
            <p:spPr>
              <a:xfrm flipH="1">
                <a:off x="3380" y="2646"/>
                <a:ext cx="361" cy="329"/>
              </a:xfrm>
              <a:prstGeom prst="straightConnector1">
                <a:avLst/>
              </a:prstGeom>
              <a:ln w="19050" cap="flat" cmpd="sng">
                <a:solidFill>
                  <a:schemeClr val="tx1"/>
                </a:solidFill>
                <a:prstDash val="solid"/>
                <a:headEnd type="none" w="med" len="med"/>
                <a:tailEnd type="none" w="med" len="med"/>
              </a:ln>
            </p:spPr>
          </p:cxnSp>
          <p:sp>
            <p:nvSpPr>
              <p:cNvPr id="8223" name="AutoShape 25"/>
              <p:cNvSpPr>
                <a:spLocks noChangeAspect="1"/>
              </p:cNvSpPr>
              <p:nvPr/>
            </p:nvSpPr>
            <p:spPr>
              <a:xfrm>
                <a:off x="4005" y="2971"/>
                <a:ext cx="257" cy="257"/>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latin typeface="Tahoma" panose="020B0604030504040204" pitchFamily="34" charset="0"/>
                  </a:rPr>
                  <a:t>K</a:t>
                </a:r>
              </a:p>
            </p:txBody>
          </p:sp>
          <p:cxnSp>
            <p:nvCxnSpPr>
              <p:cNvPr id="8224" name="AutoShape 26"/>
              <p:cNvCxnSpPr>
                <a:stCxn id="8211" idx="2"/>
                <a:endCxn id="8223" idx="0"/>
              </p:cNvCxnSpPr>
              <p:nvPr/>
            </p:nvCxnSpPr>
            <p:spPr>
              <a:xfrm>
                <a:off x="3741" y="2646"/>
                <a:ext cx="392" cy="328"/>
              </a:xfrm>
              <a:prstGeom prst="straightConnector1">
                <a:avLst/>
              </a:prstGeom>
              <a:ln w="19050" cap="flat" cmpd="sng">
                <a:solidFill>
                  <a:schemeClr val="tx1"/>
                </a:solidFill>
                <a:prstDash val="solid"/>
                <a:headEnd type="none" w="med" len="med"/>
                <a:tailEnd type="none" w="med" len="med"/>
              </a:ln>
            </p:spPr>
          </p:cxnSp>
        </p:grpSp>
      </p:grpSp>
      <p:sp>
        <p:nvSpPr>
          <p:cNvPr id="8199" name="Rectangle 27" descr="Rectangle: Click to edit Master text styles&#10;Second level&#10;Third level&#10;Fourth level&#10;Fifth level"/>
          <p:cNvSpPr/>
          <p:nvPr/>
        </p:nvSpPr>
        <p:spPr>
          <a:xfrm>
            <a:off x="5410200" y="3581400"/>
            <a:ext cx="3429000" cy="5873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nSpc>
                <a:spcPct val="90000"/>
              </a:lnSpc>
            </a:pPr>
            <a:r>
              <a:rPr lang="en-US" altLang="en-US" sz="1800" b="1" i="1" dirty="0">
                <a:solidFill>
                  <a:schemeClr val="hlink"/>
                </a:solidFill>
              </a:rPr>
              <a:t>Sub-tree</a:t>
            </a:r>
            <a:r>
              <a:rPr lang="en-US" altLang="en-US" sz="1800" dirty="0"/>
              <a:t>: tree consisting of a node and its descendants</a:t>
            </a:r>
          </a:p>
        </p:txBody>
      </p:sp>
      <p:sp>
        <p:nvSpPr>
          <p:cNvPr id="8200" name="Rectangle 4"/>
          <p:cNvSpPr/>
          <p:nvPr/>
        </p:nvSpPr>
        <p:spPr>
          <a:xfrm>
            <a:off x="0" y="4114800"/>
            <a:ext cx="8763000" cy="15049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nSpc>
                <a:spcPct val="80000"/>
              </a:lnSpc>
              <a:buNone/>
            </a:pPr>
            <a:r>
              <a:rPr lang="en-US" altLang="en-US" sz="2100" dirty="0">
                <a:cs typeface="Arial" panose="020B0604020202020204" pitchFamily="34" charset="0"/>
              </a:rPr>
              <a:t>	(The level is known with other name: depth. In some documents a level of the root is defined as 0)</a:t>
            </a:r>
            <a:endParaRPr lang="en-US" altLang="en-US" sz="2100" b="1" dirty="0">
              <a:solidFill>
                <a:schemeClr val="tx2"/>
              </a:solidFill>
              <a:cs typeface="Arial" panose="020B0604020202020204" pitchFamily="34" charset="0"/>
            </a:endParaRPr>
          </a:p>
          <a:p>
            <a:pPr marL="342900" lvl="0" indent="-342900">
              <a:lnSpc>
                <a:spcPct val="80000"/>
              </a:lnSpc>
            </a:pPr>
            <a:r>
              <a:rPr lang="en-US" altLang="en-US" sz="2100" b="1" dirty="0">
                <a:solidFill>
                  <a:schemeClr val="tx2"/>
                </a:solidFill>
                <a:cs typeface="Arial" panose="020B0604020202020204" pitchFamily="34" charset="0"/>
              </a:rPr>
              <a:t>Height of a tree</a:t>
            </a:r>
            <a:r>
              <a:rPr lang="en-US" altLang="en-US" sz="2100" dirty="0">
                <a:cs typeface="Arial" panose="020B0604020202020204" pitchFamily="34" charset="0"/>
              </a:rPr>
              <a:t>: </a:t>
            </a:r>
            <a:r>
              <a:rPr lang="en-US" altLang="en-US" sz="2100" b="1" i="1" dirty="0">
                <a:cs typeface="Arial" panose="020B0604020202020204" pitchFamily="34" charset="0"/>
              </a:rPr>
              <a:t>maximum level</a:t>
            </a:r>
            <a:r>
              <a:rPr lang="en-US" altLang="en-US" sz="2100" dirty="0">
                <a:cs typeface="Arial" panose="020B0604020202020204" pitchFamily="34" charset="0"/>
              </a:rPr>
              <a:t> in a tree, thus  </a:t>
            </a:r>
            <a:r>
              <a:rPr lang="en-US" altLang="en-US" sz="2100" b="1" i="1" dirty="0">
                <a:cs typeface="Arial" panose="020B0604020202020204" pitchFamily="34" charset="0"/>
              </a:rPr>
              <a:t>a single node is a tree of height  1</a:t>
            </a:r>
            <a:r>
              <a:rPr lang="en-US" altLang="en-US" sz="2100" dirty="0">
                <a:cs typeface="Arial" panose="020B0604020202020204" pitchFamily="34" charset="0"/>
              </a:rPr>
              <a:t>. The height of an empty tree is 0.</a:t>
            </a:r>
          </a:p>
          <a:p>
            <a:pPr marL="342900" lvl="0" indent="-342900">
              <a:lnSpc>
                <a:spcPct val="80000"/>
              </a:lnSpc>
            </a:pPr>
            <a:r>
              <a:rPr lang="en-US" altLang="en-US" sz="2100" b="1" dirty="0">
                <a:solidFill>
                  <a:schemeClr val="tx2"/>
                </a:solidFill>
                <a:cs typeface="Arial" panose="020B0604020202020204" pitchFamily="34" charset="0"/>
              </a:rPr>
              <a:t>Height of a node</a:t>
            </a:r>
            <a:r>
              <a:rPr lang="en-US" altLang="en-US" sz="2100" dirty="0">
                <a:cs typeface="Arial" panose="020B0604020202020204" pitchFamily="34" charset="0"/>
              </a:rPr>
              <a:t> p is the height of the sub-tree with root p.</a:t>
            </a:r>
            <a:endParaRPr lang="en-US" altLang="en-US" sz="2100" dirty="0">
              <a:ea typeface="Arial" panose="020B0604020202020204" pitchFamily="34" charset="0"/>
            </a:endParaRPr>
          </a:p>
        </p:txBody>
      </p:sp>
      <p:sp>
        <p:nvSpPr>
          <p:cNvPr id="8201" name="Text Box 37"/>
          <p:cNvSpPr txBox="1"/>
          <p:nvPr/>
        </p:nvSpPr>
        <p:spPr>
          <a:xfrm>
            <a:off x="381000" y="5575300"/>
            <a:ext cx="8610600" cy="825500"/>
          </a:xfrm>
          <a:prstGeom prst="rect">
            <a:avLst/>
          </a:prstGeom>
          <a:solidFill>
            <a:srgbClr val="CCFFCC"/>
          </a:solid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600" dirty="0">
                <a:latin typeface="Arial" panose="020B0604020202020204" pitchFamily="34" charset="0"/>
              </a:rPr>
              <a:t>We can see that the height of a tree is the maximum number of nodes on a path from the root to a leaf node. </a:t>
            </a:r>
          </a:p>
          <a:p>
            <a:pPr marL="0" lvl="0" indent="0" eaLnBrk="1" hangingPunct="1">
              <a:spcBef>
                <a:spcPct val="0"/>
              </a:spcBef>
              <a:buFontTx/>
              <a:buNone/>
            </a:pPr>
            <a:r>
              <a:rPr lang="en-US" altLang="en-US" sz="1600" dirty="0">
                <a:latin typeface="Arial" panose="020B0604020202020204" pitchFamily="34" charset="0"/>
              </a:rPr>
              <a:t>In text book and some other documents the height of a tree with single node is defined as 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6084"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40</a:t>
            </a:fld>
            <a:endParaRPr lang="en-US" altLang="en-US" sz="1200" b="1" dirty="0">
              <a:solidFill>
                <a:srgbClr val="FFFFFF"/>
              </a:solidFill>
              <a:latin typeface="Arial" panose="020B0604020202020204" pitchFamily="34" charset="0"/>
            </a:endParaRPr>
          </a:p>
        </p:txBody>
      </p:sp>
      <p:pic>
        <p:nvPicPr>
          <p:cNvPr id="46085" name="Picture 5"/>
          <p:cNvPicPr>
            <a:picLocks noChangeAspect="1"/>
          </p:cNvPicPr>
          <p:nvPr/>
        </p:nvPicPr>
        <p:blipFill>
          <a:blip r:embed="rId2"/>
          <a:stretch>
            <a:fillRect/>
          </a:stretch>
        </p:blipFill>
        <p:spPr>
          <a:xfrm>
            <a:off x="266700" y="1066800"/>
            <a:ext cx="8691563" cy="5132388"/>
          </a:xfrm>
          <a:prstGeom prst="rect">
            <a:avLst/>
          </a:prstGeom>
          <a:noFill/>
          <a:ln w="9525">
            <a:noFill/>
          </a:ln>
        </p:spPr>
      </p:pic>
      <p:sp>
        <p:nvSpPr>
          <p:cNvPr id="46086" name="Rectangle 2"/>
          <p:cNvSpPr/>
          <p:nvPr/>
        </p:nvSpPr>
        <p:spPr>
          <a:xfrm>
            <a:off x="914400" y="228600"/>
            <a:ext cx="70104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Deletion by Copying - 2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7108"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41</a:t>
            </a:fld>
            <a:endParaRPr lang="en-US" altLang="en-US" sz="1200" b="1" dirty="0">
              <a:solidFill>
                <a:srgbClr val="FFFFFF"/>
              </a:solidFill>
              <a:latin typeface="Arial" panose="020B0604020202020204" pitchFamily="34" charset="0"/>
            </a:endParaRPr>
          </a:p>
        </p:txBody>
      </p:sp>
      <p:sp>
        <p:nvSpPr>
          <p:cNvPr id="47109" name="Rectangle 2"/>
          <p:cNvSpPr/>
          <p:nvPr/>
        </p:nvSpPr>
        <p:spPr>
          <a:xfrm>
            <a:off x="908050" y="260350"/>
            <a:ext cx="70104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Deletion by Copying - 2</a:t>
            </a:r>
          </a:p>
        </p:txBody>
      </p:sp>
      <p:pic>
        <p:nvPicPr>
          <p:cNvPr id="47110" name="Picture 6"/>
          <p:cNvPicPr>
            <a:picLocks noChangeAspect="1"/>
          </p:cNvPicPr>
          <p:nvPr/>
        </p:nvPicPr>
        <p:blipFill>
          <a:blip r:embed="rId2"/>
          <a:srcRect r="32866"/>
          <a:stretch>
            <a:fillRect/>
          </a:stretch>
        </p:blipFill>
        <p:spPr>
          <a:xfrm>
            <a:off x="2057400" y="1271588"/>
            <a:ext cx="4710113" cy="2743200"/>
          </a:xfrm>
          <a:prstGeom prst="rect">
            <a:avLst/>
          </a:prstGeom>
          <a:noFill/>
          <a:ln w="9525">
            <a:noFill/>
          </a:ln>
        </p:spPr>
      </p:pic>
      <p:pic>
        <p:nvPicPr>
          <p:cNvPr id="47111" name="Picture 5"/>
          <p:cNvPicPr>
            <a:picLocks noChangeAspect="1"/>
          </p:cNvPicPr>
          <p:nvPr/>
        </p:nvPicPr>
        <p:blipFill>
          <a:blip r:embed="rId3"/>
          <a:srcRect l="-146" t="-3418" r="35358" b="3418"/>
          <a:stretch>
            <a:fillRect/>
          </a:stretch>
        </p:blipFill>
        <p:spPr>
          <a:xfrm>
            <a:off x="2041525" y="4078288"/>
            <a:ext cx="4695825" cy="2333625"/>
          </a:xfrm>
          <a:prstGeom prst="rect">
            <a:avLst/>
          </a:prstGeom>
          <a:noFill/>
          <a:ln w="9525">
            <a:noFill/>
          </a:ln>
        </p:spPr>
      </p:pic>
      <p:sp>
        <p:nvSpPr>
          <p:cNvPr id="2" name="Action Button: Help 1"/>
          <p:cNvSpPr/>
          <p:nvPr/>
        </p:nvSpPr>
        <p:spPr>
          <a:xfrm>
            <a:off x="6767830" y="1752600"/>
            <a:ext cx="1524000" cy="1447800"/>
          </a:xfrm>
          <a:prstGeom prst="actionButtonHelp">
            <a:avLst/>
          </a:prstGeom>
          <a:gradFill>
            <a:gsLst>
              <a:gs pos="0">
                <a:srgbClr val="FBFB11"/>
              </a:gs>
              <a:gs pos="100000">
                <a:srgbClr val="838309"/>
              </a:gs>
            </a:gsLst>
            <a:lin ang="5400000" scaled="0"/>
          </a:grad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Action Button: Help 2"/>
          <p:cNvSpPr/>
          <p:nvPr/>
        </p:nvSpPr>
        <p:spPr>
          <a:xfrm>
            <a:off x="6737350" y="4462145"/>
            <a:ext cx="1524000" cy="1447800"/>
          </a:xfrm>
          <a:prstGeom prst="actionButtonHelp">
            <a:avLst/>
          </a:prstGeom>
          <a:gradFill>
            <a:gsLst>
              <a:gs pos="0">
                <a:srgbClr val="FBFB11"/>
              </a:gs>
              <a:gs pos="100000">
                <a:srgbClr val="838309"/>
              </a:gs>
            </a:gsLst>
            <a:lin ang="5400000" scaled="0"/>
          </a:gradFill>
          <a:ln>
            <a:solidFill>
              <a:srgbClr val="FF33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0" y="1219200"/>
            <a:ext cx="3465195" cy="2294255"/>
          </a:xfrm>
          <a:prstGeom prst="rect">
            <a:avLst/>
          </a:prstGeom>
        </p:spPr>
      </p:pic>
      <p:pic>
        <p:nvPicPr>
          <p:cNvPr id="5" name="Picture 4"/>
          <p:cNvPicPr>
            <a:picLocks noChangeAspect="1"/>
          </p:cNvPicPr>
          <p:nvPr/>
        </p:nvPicPr>
        <p:blipFill>
          <a:blip r:embed="rId4"/>
          <a:stretch>
            <a:fillRect/>
          </a:stretch>
        </p:blipFill>
        <p:spPr>
          <a:xfrm>
            <a:off x="609600" y="3962400"/>
            <a:ext cx="3462020" cy="2302510"/>
          </a:xfrm>
          <a:prstGeom prst="rect">
            <a:avLst/>
          </a:prstGeom>
        </p:spPr>
      </p:pic>
      <p:sp>
        <p:nvSpPr>
          <p:cNvPr id="6" name="Text Box 5"/>
          <p:cNvSpPr txBox="1"/>
          <p:nvPr/>
        </p:nvSpPr>
        <p:spPr>
          <a:xfrm>
            <a:off x="533400" y="1595120"/>
            <a:ext cx="3763010" cy="1783715"/>
          </a:xfrm>
          <a:prstGeom prst="rect">
            <a:avLst/>
          </a:prstGeom>
          <a:noFill/>
        </p:spPr>
        <p:txBody>
          <a:bodyPr wrap="square" rtlCol="0" anchor="t">
            <a:spAutoFit/>
          </a:bodyPr>
          <a:lstStyle/>
          <a:p>
            <a:r>
              <a:rPr lang="en-US" altLang="en-US" sz="2200" b="0"/>
              <a:t>Suppose we are considering a binary search tree.</a:t>
            </a:r>
          </a:p>
          <a:p>
            <a:r>
              <a:rPr lang="en-US" altLang="en-US" sz="2200" b="0"/>
              <a:t>Select the most correct java code snippet that search a node with value x.</a:t>
            </a:r>
          </a:p>
        </p:txBody>
      </p:sp>
      <p:pic>
        <p:nvPicPr>
          <p:cNvPr id="7" name="Picture 6"/>
          <p:cNvPicPr>
            <a:picLocks noChangeAspect="1"/>
          </p:cNvPicPr>
          <p:nvPr/>
        </p:nvPicPr>
        <p:blipFill>
          <a:blip r:embed="rId5"/>
          <a:stretch>
            <a:fillRect/>
          </a:stretch>
        </p:blipFill>
        <p:spPr>
          <a:xfrm>
            <a:off x="5029200" y="4114800"/>
            <a:ext cx="3026410" cy="2246630"/>
          </a:xfrm>
          <a:prstGeom prst="rect">
            <a:avLst/>
          </a:prstGeom>
        </p:spPr>
      </p:pic>
      <p:sp>
        <p:nvSpPr>
          <p:cNvPr id="32772" name="Rectangle 2"/>
          <p:cNvSpPr>
            <a:spLocks noGrp="1"/>
          </p:cNvSpPr>
          <p:nvPr/>
        </p:nvSpPr>
        <p:spPr>
          <a:xfrm>
            <a:off x="-76200" y="30480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33400" y="1905000"/>
            <a:ext cx="8103235" cy="1014730"/>
          </a:xfrm>
          <a:prstGeom prst="rect">
            <a:avLst/>
          </a:prstGeom>
          <a:noFill/>
        </p:spPr>
        <p:txBody>
          <a:bodyPr wrap="square" rtlCol="0" anchor="t">
            <a:spAutoFit/>
          </a:bodyPr>
          <a:lstStyle/>
          <a:p>
            <a:r>
              <a:rPr lang="en-US" altLang="en-US" sz="2000" b="0"/>
              <a:t>Suppose the binary search tree T is made by inserting the following keys consequently: 5, 8, 2, 9, 7, 4, 3, 1</a:t>
            </a:r>
          </a:p>
          <a:p>
            <a:r>
              <a:rPr lang="en-US" altLang="en-US" sz="2000" b="0"/>
              <a:t>What is the result of breadth-first traverse of T?</a:t>
            </a:r>
          </a:p>
        </p:txBody>
      </p:sp>
      <p:pic>
        <p:nvPicPr>
          <p:cNvPr id="4" name="Picture 3"/>
          <p:cNvPicPr>
            <a:picLocks noChangeAspect="1"/>
          </p:cNvPicPr>
          <p:nvPr/>
        </p:nvPicPr>
        <p:blipFill>
          <a:blip r:embed="rId3"/>
          <a:stretch>
            <a:fillRect/>
          </a:stretch>
        </p:blipFill>
        <p:spPr>
          <a:xfrm>
            <a:off x="3657600" y="3124200"/>
            <a:ext cx="2515870" cy="2132965"/>
          </a:xfrm>
          <a:prstGeom prst="rect">
            <a:avLst/>
          </a:prstGeom>
        </p:spPr>
      </p:pic>
      <p:sp>
        <p:nvSpPr>
          <p:cNvPr id="32772" name="Rectangle 2"/>
          <p:cNvSpPr>
            <a:spLocks noGrp="1"/>
          </p:cNvSpPr>
          <p:nvPr/>
        </p:nvSpPr>
        <p:spPr>
          <a:xfrm>
            <a:off x="-76200" y="30480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33400" y="1600200"/>
            <a:ext cx="8053705" cy="1568450"/>
          </a:xfrm>
          <a:prstGeom prst="rect">
            <a:avLst/>
          </a:prstGeom>
          <a:noFill/>
        </p:spPr>
        <p:txBody>
          <a:bodyPr wrap="square" rtlCol="0" anchor="t">
            <a:spAutoFit/>
          </a:bodyPr>
          <a:lstStyle/>
          <a:p>
            <a:r>
              <a:rPr lang="en-US" altLang="en-US" sz="2400" b="0"/>
              <a:t>What is the result of the breadth first traverse of the binary search tree T, after inserting nodes into the tree sequentially (suppose T is empty before insertion):</a:t>
            </a:r>
          </a:p>
          <a:p>
            <a:r>
              <a:rPr lang="en-US" altLang="en-US" sz="2400" b="0"/>
              <a:t>7, 8, 3, 1, 2, 5, 9</a:t>
            </a:r>
          </a:p>
        </p:txBody>
      </p:sp>
      <p:sp>
        <p:nvSpPr>
          <p:cNvPr id="32772" name="Rectangle 2"/>
          <p:cNvSpPr>
            <a:spLocks noGrp="1"/>
          </p:cNvSpPr>
          <p:nvPr/>
        </p:nvSpPr>
        <p:spPr>
          <a:xfrm>
            <a:off x="-76200" y="30480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p>
        </p:txBody>
      </p:sp>
      <p:pic>
        <p:nvPicPr>
          <p:cNvPr id="4" name="Picture 3"/>
          <p:cNvPicPr>
            <a:picLocks noChangeAspect="1"/>
          </p:cNvPicPr>
          <p:nvPr/>
        </p:nvPicPr>
        <p:blipFill>
          <a:blip r:embed="rId3"/>
          <a:stretch>
            <a:fillRect/>
          </a:stretch>
        </p:blipFill>
        <p:spPr>
          <a:xfrm>
            <a:off x="3048000" y="3276600"/>
            <a:ext cx="2581275" cy="24193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33400" y="1676400"/>
            <a:ext cx="7765415" cy="1568450"/>
          </a:xfrm>
          <a:prstGeom prst="rect">
            <a:avLst/>
          </a:prstGeom>
          <a:noFill/>
        </p:spPr>
        <p:txBody>
          <a:bodyPr wrap="square" rtlCol="0" anchor="t">
            <a:spAutoFit/>
          </a:bodyPr>
          <a:lstStyle/>
          <a:p>
            <a:r>
              <a:rPr lang="en-US" altLang="en-US" sz="2400" b="0"/>
              <a:t>What is the result of the breadth first traverse of the binary search tree T, after inserting the following keys</a:t>
            </a:r>
          </a:p>
          <a:p>
            <a:r>
              <a:rPr lang="en-US" altLang="en-US" sz="2400" b="0"/>
              <a:t>into the tree sequentially (suppose T is empty before insertion): 16, 7, 3, 1, 12, 20, 17</a:t>
            </a:r>
          </a:p>
        </p:txBody>
      </p:sp>
      <p:pic>
        <p:nvPicPr>
          <p:cNvPr id="4" name="Picture 3"/>
          <p:cNvPicPr>
            <a:picLocks noChangeAspect="1"/>
          </p:cNvPicPr>
          <p:nvPr/>
        </p:nvPicPr>
        <p:blipFill>
          <a:blip r:embed="rId3"/>
          <a:stretch>
            <a:fillRect/>
          </a:stretch>
        </p:blipFill>
        <p:spPr>
          <a:xfrm>
            <a:off x="2667000" y="3385185"/>
            <a:ext cx="3317240" cy="2454910"/>
          </a:xfrm>
          <a:prstGeom prst="rect">
            <a:avLst/>
          </a:prstGeom>
        </p:spPr>
      </p:pic>
      <p:sp>
        <p:nvSpPr>
          <p:cNvPr id="32772" name="Rectangle 2"/>
          <p:cNvSpPr>
            <a:spLocks noGrp="1"/>
          </p:cNvSpPr>
          <p:nvPr/>
        </p:nvSpPr>
        <p:spPr>
          <a:xfrm>
            <a:off x="-76200" y="30480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p:cNvSpPr>
          <p:nvPr/>
        </p:nvSpPr>
        <p:spPr>
          <a:xfrm>
            <a:off x="-76200" y="30480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p>
        </p:txBody>
      </p:sp>
      <p:pic>
        <p:nvPicPr>
          <p:cNvPr id="3" name="Picture 2"/>
          <p:cNvPicPr>
            <a:picLocks noChangeAspect="1"/>
          </p:cNvPicPr>
          <p:nvPr/>
        </p:nvPicPr>
        <p:blipFill>
          <a:blip r:embed="rId2"/>
          <a:stretch>
            <a:fillRect/>
          </a:stretch>
        </p:blipFill>
        <p:spPr>
          <a:xfrm>
            <a:off x="304800" y="1219200"/>
            <a:ext cx="8118475" cy="3358515"/>
          </a:xfrm>
          <a:prstGeom prst="rect">
            <a:avLst/>
          </a:prstGeom>
        </p:spPr>
      </p:pic>
      <p:pic>
        <p:nvPicPr>
          <p:cNvPr id="4" name="Picture 3"/>
          <p:cNvPicPr>
            <a:picLocks noChangeAspect="1"/>
          </p:cNvPicPr>
          <p:nvPr/>
        </p:nvPicPr>
        <p:blipFill>
          <a:blip r:embed="rId3"/>
          <a:stretch>
            <a:fillRect/>
          </a:stretch>
        </p:blipFill>
        <p:spPr>
          <a:xfrm>
            <a:off x="3581400" y="1981200"/>
            <a:ext cx="4912360" cy="25730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1000" y="1750060"/>
            <a:ext cx="8332470" cy="3357880"/>
          </a:xfrm>
          <a:prstGeom prst="rect">
            <a:avLst/>
          </a:prstGeom>
        </p:spPr>
      </p:pic>
      <p:pic>
        <p:nvPicPr>
          <p:cNvPr id="4" name="Picture 3"/>
          <p:cNvPicPr>
            <a:picLocks noChangeAspect="1"/>
          </p:cNvPicPr>
          <p:nvPr/>
        </p:nvPicPr>
        <p:blipFill>
          <a:blip r:embed="rId4"/>
          <a:stretch>
            <a:fillRect/>
          </a:stretch>
        </p:blipFill>
        <p:spPr>
          <a:xfrm>
            <a:off x="3568700" y="2552700"/>
            <a:ext cx="4984750" cy="2555240"/>
          </a:xfrm>
          <a:prstGeom prst="rect">
            <a:avLst/>
          </a:prstGeom>
        </p:spPr>
      </p:pic>
      <p:sp>
        <p:nvSpPr>
          <p:cNvPr id="32772" name="Rectangle 2"/>
          <p:cNvSpPr>
            <a:spLocks noGrp="1"/>
          </p:cNvSpPr>
          <p:nvPr/>
        </p:nvSpPr>
        <p:spPr>
          <a:xfrm>
            <a:off x="-76200" y="30480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p:cNvSpPr>
          <p:nvPr/>
        </p:nvSpPr>
        <p:spPr>
          <a:xfrm>
            <a:off x="-76200" y="30480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p>
        </p:txBody>
      </p:sp>
      <p:pic>
        <p:nvPicPr>
          <p:cNvPr id="4" name="Picture 3"/>
          <p:cNvPicPr>
            <a:picLocks noChangeAspect="1"/>
          </p:cNvPicPr>
          <p:nvPr/>
        </p:nvPicPr>
        <p:blipFill>
          <a:blip r:embed="rId3"/>
          <a:stretch>
            <a:fillRect/>
          </a:stretch>
        </p:blipFill>
        <p:spPr>
          <a:xfrm>
            <a:off x="609600" y="1219200"/>
            <a:ext cx="4733925" cy="4019550"/>
          </a:xfrm>
          <a:prstGeom prst="rect">
            <a:avLst/>
          </a:prstGeom>
        </p:spPr>
      </p:pic>
      <p:pic>
        <p:nvPicPr>
          <p:cNvPr id="3" name="Picture 2"/>
          <p:cNvPicPr>
            <a:picLocks noChangeAspect="1"/>
          </p:cNvPicPr>
          <p:nvPr/>
        </p:nvPicPr>
        <p:blipFill>
          <a:blip r:embed="rId4"/>
          <a:stretch>
            <a:fillRect/>
          </a:stretch>
        </p:blipFill>
        <p:spPr>
          <a:xfrm>
            <a:off x="3945255" y="2057400"/>
            <a:ext cx="4805045" cy="37617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p:cNvSpPr>
          <p:nvPr/>
        </p:nvSpPr>
        <p:spPr>
          <a:xfrm>
            <a:off x="-76200" y="30480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p>
        </p:txBody>
      </p:sp>
      <p:pic>
        <p:nvPicPr>
          <p:cNvPr id="4" name="Picture 3"/>
          <p:cNvPicPr>
            <a:picLocks noChangeAspect="1"/>
          </p:cNvPicPr>
          <p:nvPr/>
        </p:nvPicPr>
        <p:blipFill>
          <a:blip r:embed="rId3"/>
          <a:stretch>
            <a:fillRect/>
          </a:stretch>
        </p:blipFill>
        <p:spPr>
          <a:xfrm>
            <a:off x="457200" y="1828800"/>
            <a:ext cx="8405495" cy="3293745"/>
          </a:xfrm>
          <a:prstGeom prst="rect">
            <a:avLst/>
          </a:prstGeom>
        </p:spPr>
      </p:pic>
      <p:pic>
        <p:nvPicPr>
          <p:cNvPr id="3" name="Picture 2"/>
          <p:cNvPicPr>
            <a:picLocks noChangeAspect="1"/>
          </p:cNvPicPr>
          <p:nvPr/>
        </p:nvPicPr>
        <p:blipFill>
          <a:blip r:embed="rId4"/>
          <a:stretch>
            <a:fillRect/>
          </a:stretch>
        </p:blipFill>
        <p:spPr>
          <a:xfrm>
            <a:off x="3914775" y="2353310"/>
            <a:ext cx="4486275" cy="3427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4"/>
          <p:cNvSpPr txBox="1">
            <a:spLocks noGrp="1"/>
          </p:cNvSpPr>
          <p:nvPr/>
        </p:nvSpPr>
        <p:spPr>
          <a:xfrm>
            <a:off x="2895600" y="6356350"/>
            <a:ext cx="33528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9220" name="Rectangle 3"/>
          <p:cNvSpPr>
            <a:spLocks noGrp="1"/>
          </p:cNvSpPr>
          <p:nvPr>
            <p:ph type="title"/>
          </p:nvPr>
        </p:nvSpPr>
        <p:spPr>
          <a:xfrm>
            <a:off x="1828800" y="0"/>
            <a:ext cx="5715000" cy="641350"/>
          </a:xfrm>
        </p:spPr>
        <p:txBody>
          <a:bodyPr vert="horz" wrap="square" lIns="91440" tIns="45720" rIns="91440" bIns="45720" anchor="ctr" anchorCtr="0">
            <a:spAutoFit/>
          </a:bodyPr>
          <a:lstStyle/>
          <a:p>
            <a:r>
              <a:rPr lang="en-US" altLang="en-US" sz="3600" b="1" dirty="0">
                <a:solidFill>
                  <a:srgbClr val="CC3300"/>
                </a:solidFill>
                <a:cs typeface="Arial" panose="020B0604020202020204" pitchFamily="34" charset="0"/>
              </a:rPr>
              <a:t>Tree Terminology - 2</a:t>
            </a:r>
            <a:endParaRPr lang="en-US" altLang="en-US" sz="3600" b="1" dirty="0">
              <a:solidFill>
                <a:srgbClr val="CC3300"/>
              </a:solidFill>
              <a:ea typeface="Arial" panose="020B0604020202020204" pitchFamily="34" charset="0"/>
            </a:endParaRPr>
          </a:p>
        </p:txBody>
      </p:sp>
      <p:sp>
        <p:nvSpPr>
          <p:cNvPr id="9221" name="Rectangle 4"/>
          <p:cNvSpPr>
            <a:spLocks noGrp="1"/>
          </p:cNvSpPr>
          <p:nvPr>
            <p:ph type="body"/>
          </p:nvPr>
        </p:nvSpPr>
        <p:spPr>
          <a:xfrm>
            <a:off x="304800" y="596900"/>
            <a:ext cx="8382000" cy="1298575"/>
          </a:xfrm>
        </p:spPr>
        <p:txBody>
          <a:bodyPr vert="horz" wrap="square" lIns="91440" tIns="45720" rIns="91440" bIns="45720" anchor="t" anchorCtr="0">
            <a:spAutoFit/>
          </a:bodyPr>
          <a:lstStyle/>
          <a:p>
            <a:pPr>
              <a:lnSpc>
                <a:spcPct val="80000"/>
              </a:lnSpc>
            </a:pPr>
            <a:r>
              <a:rPr lang="en-US" altLang="en-US" sz="2200" b="1" dirty="0">
                <a:solidFill>
                  <a:schemeClr val="hlink"/>
                </a:solidFill>
                <a:cs typeface="Arial" panose="020B0604020202020204" pitchFamily="34" charset="0"/>
              </a:rPr>
              <a:t>Degree (order)</a:t>
            </a:r>
            <a:r>
              <a:rPr lang="en-US" altLang="en-US" sz="2200" dirty="0">
                <a:cs typeface="Arial" panose="020B0604020202020204" pitchFamily="34" charset="0"/>
              </a:rPr>
              <a:t> of a node: number of its non-empty childrens.</a:t>
            </a:r>
          </a:p>
          <a:p>
            <a:pPr>
              <a:lnSpc>
                <a:spcPct val="80000"/>
              </a:lnSpc>
            </a:pPr>
            <a:r>
              <a:rPr lang="en-US" altLang="en-US" sz="2200" dirty="0"/>
              <a:t>Each node has to be reachable from the root through a unique sequence of arcs (edges), called a </a:t>
            </a:r>
            <a:r>
              <a:rPr lang="en-US" altLang="en-US" sz="2200" b="1" i="1" dirty="0">
                <a:solidFill>
                  <a:schemeClr val="hlink"/>
                </a:solidFill>
              </a:rPr>
              <a:t>path</a:t>
            </a:r>
          </a:p>
          <a:p>
            <a:pPr>
              <a:lnSpc>
                <a:spcPct val="80000"/>
              </a:lnSpc>
            </a:pPr>
            <a:r>
              <a:rPr lang="en-US" altLang="en-US" sz="2200" dirty="0"/>
              <a:t>The number of arcs in a path is called the </a:t>
            </a:r>
            <a:r>
              <a:rPr lang="en-US" altLang="en-US" sz="2200" b="1" i="1" dirty="0">
                <a:solidFill>
                  <a:schemeClr val="hlink"/>
                </a:solidFill>
              </a:rPr>
              <a:t>length of the path</a:t>
            </a:r>
            <a:endParaRPr lang="en-US" altLang="en-US" sz="2200" dirty="0">
              <a:ea typeface="Arial" panose="020B0604020202020204" pitchFamily="34" charset="0"/>
            </a:endParaRPr>
          </a:p>
        </p:txBody>
      </p:sp>
      <p:pic>
        <p:nvPicPr>
          <p:cNvPr id="9222" name="Picture 6"/>
          <p:cNvPicPr>
            <a:picLocks noChangeAspect="1"/>
          </p:cNvPicPr>
          <p:nvPr/>
        </p:nvPicPr>
        <p:blipFill>
          <a:blip r:embed="rId2"/>
          <a:stretch>
            <a:fillRect/>
          </a:stretch>
        </p:blipFill>
        <p:spPr>
          <a:xfrm>
            <a:off x="533400" y="2362200"/>
            <a:ext cx="8116888" cy="2809875"/>
          </a:xfrm>
          <a:prstGeom prst="rect">
            <a:avLst/>
          </a:prstGeom>
          <a:noFill/>
          <a:ln w="9525">
            <a:noFill/>
          </a:ln>
        </p:spPr>
      </p:pic>
      <p:sp>
        <p:nvSpPr>
          <p:cNvPr id="9223" name="Text Box 7"/>
          <p:cNvSpPr txBox="1"/>
          <p:nvPr/>
        </p:nvSpPr>
        <p:spPr>
          <a:xfrm>
            <a:off x="609600" y="5486400"/>
            <a:ext cx="777081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buFontTx/>
              <a:buNone/>
            </a:pPr>
            <a:r>
              <a:rPr lang="en-US" altLang="en-US" sz="2000" dirty="0">
                <a:latin typeface="Arial" panose="020B0604020202020204" pitchFamily="34" charset="0"/>
              </a:rPr>
              <a:t>Tree example: Hierarchical structure of a university shown as a tree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33400" y="1219200"/>
            <a:ext cx="6936740" cy="1014730"/>
          </a:xfrm>
          <a:prstGeom prst="rect">
            <a:avLst/>
          </a:prstGeom>
          <a:noFill/>
        </p:spPr>
        <p:txBody>
          <a:bodyPr wrap="square" rtlCol="0" anchor="t">
            <a:spAutoFit/>
          </a:bodyPr>
          <a:lstStyle/>
          <a:p>
            <a:r>
              <a:rPr lang="en-US" altLang="en-US" sz="2000" b="0"/>
              <a:t>Suppose the sign ^ denotes the power operator. Maximum number of nodes in a binary tree with height k, where root is height 1, is</a:t>
            </a:r>
          </a:p>
        </p:txBody>
      </p:sp>
      <p:sp>
        <p:nvSpPr>
          <p:cNvPr id="32772" name="Rectangle 2"/>
          <p:cNvSpPr>
            <a:spLocks noGrp="1"/>
          </p:cNvSpPr>
          <p:nvPr/>
        </p:nvSpPr>
        <p:spPr>
          <a:xfrm>
            <a:off x="-76200" y="30480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p>
        </p:txBody>
      </p:sp>
      <p:pic>
        <p:nvPicPr>
          <p:cNvPr id="4" name="Picture 3"/>
          <p:cNvPicPr>
            <a:picLocks noChangeAspect="1"/>
          </p:cNvPicPr>
          <p:nvPr/>
        </p:nvPicPr>
        <p:blipFill>
          <a:blip r:embed="rId3"/>
          <a:stretch>
            <a:fillRect/>
          </a:stretch>
        </p:blipFill>
        <p:spPr>
          <a:xfrm>
            <a:off x="3124200" y="2209800"/>
            <a:ext cx="2037080" cy="2438400"/>
          </a:xfrm>
          <a:prstGeom prst="rect">
            <a:avLst/>
          </a:prstGeom>
        </p:spPr>
      </p:pic>
      <p:pic>
        <p:nvPicPr>
          <p:cNvPr id="5" name="Picture 4"/>
          <p:cNvPicPr>
            <a:picLocks noChangeAspect="1"/>
          </p:cNvPicPr>
          <p:nvPr/>
        </p:nvPicPr>
        <p:blipFill>
          <a:blip r:embed="rId4"/>
          <a:stretch>
            <a:fillRect/>
          </a:stretch>
        </p:blipFill>
        <p:spPr>
          <a:xfrm>
            <a:off x="838200" y="4724400"/>
            <a:ext cx="6524625" cy="1790700"/>
          </a:xfrm>
          <a:prstGeom prst="rect">
            <a:avLst/>
          </a:prstGeom>
        </p:spPr>
      </p:pic>
      <p:sp>
        <p:nvSpPr>
          <p:cNvPr id="6" name="Text Box 5"/>
          <p:cNvSpPr txBox="1"/>
          <p:nvPr/>
        </p:nvSpPr>
        <p:spPr>
          <a:xfrm>
            <a:off x="76200" y="1219200"/>
            <a:ext cx="492760" cy="398780"/>
          </a:xfrm>
          <a:prstGeom prst="rect">
            <a:avLst/>
          </a:prstGeom>
          <a:noFill/>
        </p:spPr>
        <p:txBody>
          <a:bodyPr wrap="square" rtlCol="0" anchor="t">
            <a:spAutoFit/>
          </a:bodyPr>
          <a:lstStyle/>
          <a:p>
            <a:r>
              <a:rPr lang="en-US" altLang="en-US" sz="2000" b="0">
                <a:sym typeface="+mn-ea"/>
              </a:rPr>
              <a:t>1. </a:t>
            </a:r>
          </a:p>
        </p:txBody>
      </p:sp>
      <p:sp>
        <p:nvSpPr>
          <p:cNvPr id="7" name="Text Box 6"/>
          <p:cNvSpPr txBox="1"/>
          <p:nvPr/>
        </p:nvSpPr>
        <p:spPr>
          <a:xfrm>
            <a:off x="304800" y="4724400"/>
            <a:ext cx="492760" cy="398780"/>
          </a:xfrm>
          <a:prstGeom prst="rect">
            <a:avLst/>
          </a:prstGeom>
          <a:noFill/>
        </p:spPr>
        <p:txBody>
          <a:bodyPr wrap="square" rtlCol="0" anchor="t">
            <a:spAutoFit/>
          </a:bodyPr>
          <a:lstStyle/>
          <a:p>
            <a:r>
              <a:rPr lang="en-US" altLang="en-US" sz="2000" b="0">
                <a:sym typeface="+mn-ea"/>
              </a:rPr>
              <a:t>2.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p:cNvSpPr>
          <p:nvPr>
            <p:ph type="title"/>
          </p:nvPr>
        </p:nvSpPr>
        <p:spPr>
          <a:xfrm>
            <a:off x="-76200" y="304800"/>
            <a:ext cx="7086600" cy="706755"/>
          </a:xfrm>
        </p:spPr>
        <p:txBody>
          <a:bodyPr vert="horz" wrap="square" lIns="91440" tIns="45720" rIns="91440" bIns="45720" anchor="ctr" anchorCtr="0">
            <a:spAutoFit/>
          </a:bodyPr>
          <a:lstStyle/>
          <a:p>
            <a:r>
              <a:rPr lang="en-US" sz="4000" b="1" kern="1200" dirty="0">
                <a:solidFill>
                  <a:srgbClr val="CC3300"/>
                </a:solidFill>
                <a:latin typeface="+mj-lt"/>
                <a:ea typeface="+mj-ea"/>
                <a:cs typeface="Arial" panose="020B0604020202020204" pitchFamily="34" charset="0"/>
              </a:rPr>
              <a:t>Exercise</a:t>
            </a:r>
          </a:p>
        </p:txBody>
      </p:sp>
      <p:sp>
        <p:nvSpPr>
          <p:cNvPr id="32773" name="Rectangle 3"/>
          <p:cNvSpPr>
            <a:spLocks noGrp="1"/>
          </p:cNvSpPr>
          <p:nvPr>
            <p:ph idx="1"/>
          </p:nvPr>
        </p:nvSpPr>
        <p:spPr>
          <a:xfrm>
            <a:off x="533400" y="1219200"/>
            <a:ext cx="7948930" cy="2895600"/>
          </a:xfrm>
        </p:spPr>
        <p:txBody>
          <a:bodyPr vert="horz" wrap="square" lIns="91440" tIns="45720" rIns="91440" bIns="45720" anchor="t" anchorCtr="0">
            <a:spAutoFit/>
          </a:bodyPr>
          <a:lstStyle/>
          <a:p>
            <a:pPr marL="457200" lvl="1" algn="l">
              <a:lnSpc>
                <a:spcPct val="90000"/>
              </a:lnSpc>
              <a:buClrTx/>
              <a:buSzTx/>
              <a:buNone/>
            </a:pPr>
            <a:r>
              <a:rPr lang="en-US" altLang="en-US" sz="2400"/>
              <a:t>1. In a complete binary tree with 20 nodes, and the root considered to be at level 0, how many nodes are there at level 4?</a:t>
            </a:r>
          </a:p>
          <a:p>
            <a:pPr marL="457200" lvl="1" algn="l">
              <a:lnSpc>
                <a:spcPct val="90000"/>
              </a:lnSpc>
              <a:buClrTx/>
              <a:buSzTx/>
              <a:buNone/>
            </a:pPr>
            <a:r>
              <a:rPr lang="en-US" altLang="en-US" sz="2400"/>
              <a:t>2. Suppose T is empty before insertion, what is the result of the breadth first traverse of the binary search tree T after inserting the following keys into the tree sequentially: 7, 8, 3, 1, 2, 5, 9.</a:t>
            </a:r>
          </a:p>
          <a:p>
            <a:pPr marL="457200" lvl="1" algn="l">
              <a:lnSpc>
                <a:spcPct val="90000"/>
              </a:lnSpc>
              <a:buClrTx/>
              <a:buSzTx/>
              <a:buNone/>
            </a:pPr>
            <a:endParaRPr lang="en-US" altLang="en-US" sz="2400"/>
          </a:p>
        </p:txBody>
      </p:sp>
      <p:pic>
        <p:nvPicPr>
          <p:cNvPr id="2" name="Picture 1"/>
          <p:cNvPicPr>
            <a:picLocks noChangeAspect="1"/>
          </p:cNvPicPr>
          <p:nvPr/>
        </p:nvPicPr>
        <p:blipFill>
          <a:blip r:embed="rId3"/>
          <a:stretch>
            <a:fillRect/>
          </a:stretch>
        </p:blipFill>
        <p:spPr>
          <a:xfrm>
            <a:off x="4572000" y="3428365"/>
            <a:ext cx="4139565" cy="3001010"/>
          </a:xfrm>
          <a:prstGeom prst="rect">
            <a:avLst/>
          </a:prstGeom>
        </p:spPr>
      </p:pic>
      <p:sp>
        <p:nvSpPr>
          <p:cNvPr id="3" name="Text Box 2"/>
          <p:cNvSpPr txBox="1"/>
          <p:nvPr/>
        </p:nvSpPr>
        <p:spPr>
          <a:xfrm>
            <a:off x="457200" y="3810000"/>
            <a:ext cx="4572000" cy="1419860"/>
          </a:xfrm>
          <a:prstGeom prst="rect">
            <a:avLst/>
          </a:prstGeom>
          <a:noFill/>
        </p:spPr>
        <p:txBody>
          <a:bodyPr wrap="square" rtlCol="0" anchor="t">
            <a:spAutoFit/>
          </a:bodyPr>
          <a:lstStyle/>
          <a:p>
            <a:pPr marL="457200" lvl="1" indent="-285750" algn="l">
              <a:lnSpc>
                <a:spcPct val="90000"/>
              </a:lnSpc>
              <a:spcBef>
                <a:spcPct val="20000"/>
              </a:spcBef>
              <a:buClrTx/>
              <a:buSzTx/>
              <a:buFont typeface="Arial" panose="020B0604020202020204" pitchFamily="34" charset="0"/>
              <a:buNone/>
            </a:pPr>
            <a:r>
              <a:rPr lang="en-US" altLang="en-US" sz="2400" b="0">
                <a:latin typeface="+mn-lt"/>
                <a:sym typeface="+mn-ea"/>
              </a:rPr>
              <a:t>3. What is the breadth-first/ depth-first traversal of a tree below after deleting the node 30 by </a:t>
            </a:r>
            <a:r>
              <a:rPr lang="en-US" altLang="en-US" sz="2400" b="0">
                <a:solidFill>
                  <a:srgbClr val="FF0000"/>
                </a:solidFill>
                <a:latin typeface="+mn-lt"/>
                <a:sym typeface="+mn-ea"/>
              </a:rPr>
              <a:t>copying</a:t>
            </a:r>
            <a:r>
              <a:rPr lang="en-US" altLang="en-US" sz="2400" b="0">
                <a:latin typeface="+mn-lt"/>
                <a:sym typeface="+mn-ea"/>
              </a:rPr>
              <a:t>?</a:t>
            </a:r>
          </a:p>
        </p:txBody>
      </p:sp>
      <p:sp>
        <p:nvSpPr>
          <p:cNvPr id="4" name="Text Box 3"/>
          <p:cNvSpPr txBox="1"/>
          <p:nvPr/>
        </p:nvSpPr>
        <p:spPr>
          <a:xfrm>
            <a:off x="457200" y="5301615"/>
            <a:ext cx="4572000" cy="1419860"/>
          </a:xfrm>
          <a:prstGeom prst="rect">
            <a:avLst/>
          </a:prstGeom>
          <a:noFill/>
        </p:spPr>
        <p:txBody>
          <a:bodyPr wrap="square" rtlCol="0" anchor="t">
            <a:spAutoFit/>
          </a:bodyPr>
          <a:lstStyle/>
          <a:p>
            <a:pPr marL="457200" lvl="1" indent="-285750" algn="l">
              <a:lnSpc>
                <a:spcPct val="90000"/>
              </a:lnSpc>
              <a:spcBef>
                <a:spcPct val="20000"/>
              </a:spcBef>
              <a:buClrTx/>
              <a:buSzTx/>
              <a:buFont typeface="Arial" panose="020B0604020202020204" pitchFamily="34" charset="0"/>
              <a:buNone/>
            </a:pPr>
            <a:r>
              <a:rPr lang="en-US" altLang="en-US" sz="2400" b="0">
                <a:latin typeface="+mn-lt"/>
                <a:sym typeface="+mn-ea"/>
              </a:rPr>
              <a:t>4. What is the breadth-first/ depth-first traversal of a tree below after deleting the node 30 by </a:t>
            </a:r>
            <a:r>
              <a:rPr lang="en-US" altLang="en-US" sz="2400" b="0">
                <a:solidFill>
                  <a:srgbClr val="FF0000"/>
                </a:solidFill>
                <a:latin typeface="+mn-lt"/>
                <a:sym typeface="+mn-ea"/>
              </a:rPr>
              <a:t>merging</a:t>
            </a:r>
            <a:r>
              <a:rPr lang="en-US" altLang="en-US" sz="2400" b="0">
                <a:latin typeface="+mn-lt"/>
                <a:sym typeface="+mn-ea"/>
              </a:rPr>
              <a:t>?</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457200" y="274638"/>
            <a:ext cx="8229600" cy="1143000"/>
          </a:xfrm>
          <a:prstGeom prst="rect">
            <a:avLst/>
          </a:prstGeom>
          <a:noFill/>
          <a:ln w="9525">
            <a:noFill/>
          </a:ln>
        </p:spPr>
        <p:txBody>
          <a:bodyPr anchor="ctr" anchorCtr="0"/>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b="1" dirty="0">
                <a:solidFill>
                  <a:srgbClr val="CC3300"/>
                </a:solidFill>
                <a:latin typeface="+mj-lt"/>
                <a:sym typeface="+mn-ea"/>
              </a:rPr>
              <a:t>Exercise</a:t>
            </a:r>
            <a:endParaRPr lang="en-US"/>
          </a:p>
        </p:txBody>
      </p:sp>
      <p:pic>
        <p:nvPicPr>
          <p:cNvPr id="4" name="Picture 3"/>
          <p:cNvPicPr>
            <a:picLocks noChangeAspect="1"/>
          </p:cNvPicPr>
          <p:nvPr/>
        </p:nvPicPr>
        <p:blipFill>
          <a:blip r:embed="rId3"/>
          <a:stretch>
            <a:fillRect/>
          </a:stretch>
        </p:blipFill>
        <p:spPr>
          <a:xfrm>
            <a:off x="381000" y="3396615"/>
            <a:ext cx="3637915" cy="2493010"/>
          </a:xfrm>
          <a:prstGeom prst="rect">
            <a:avLst/>
          </a:prstGeom>
        </p:spPr>
      </p:pic>
      <p:sp>
        <p:nvSpPr>
          <p:cNvPr id="5" name="Text Box 4"/>
          <p:cNvSpPr txBox="1"/>
          <p:nvPr/>
        </p:nvSpPr>
        <p:spPr>
          <a:xfrm>
            <a:off x="456565" y="1600200"/>
            <a:ext cx="7492365" cy="1198880"/>
          </a:xfrm>
          <a:prstGeom prst="rect">
            <a:avLst/>
          </a:prstGeom>
          <a:noFill/>
        </p:spPr>
        <p:txBody>
          <a:bodyPr wrap="square" rtlCol="0" anchor="t">
            <a:spAutoFit/>
          </a:bodyPr>
          <a:lstStyle/>
          <a:p>
            <a:pPr marL="0" indent="0">
              <a:buNone/>
            </a:pPr>
            <a:r>
              <a:rPr lang="en-US" altLang="en-US" sz="2400" b="0">
                <a:sym typeface="+mn-ea"/>
              </a:rPr>
              <a:t>Given a binary search tree T below. What is a result of breadth-first traverse of T after you delete by copying the root (node 5)</a:t>
            </a:r>
          </a:p>
        </p:txBody>
      </p:sp>
      <p:pic>
        <p:nvPicPr>
          <p:cNvPr id="6" name="Picture 5"/>
          <p:cNvPicPr>
            <a:picLocks noChangeAspect="1"/>
          </p:cNvPicPr>
          <p:nvPr/>
        </p:nvPicPr>
        <p:blipFill>
          <a:blip r:embed="rId4"/>
          <a:stretch>
            <a:fillRect/>
          </a:stretch>
        </p:blipFill>
        <p:spPr>
          <a:xfrm>
            <a:off x="5105400" y="2895600"/>
            <a:ext cx="2811780" cy="26276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a:xfrm>
            <a:off x="457200" y="1600200"/>
            <a:ext cx="7767320" cy="4526280"/>
          </a:xfrm>
        </p:spPr>
        <p:txBody>
          <a:bodyPr/>
          <a:lstStyle/>
          <a:p>
            <a:pPr marL="0" indent="0">
              <a:buNone/>
            </a:pPr>
            <a:r>
              <a:rPr lang="en-US" altLang="en-US" sz="2400"/>
              <a:t>Given a binary search tree T below. What is a result of breadth-first traverse of T after you delete by copying the root (node 5)</a:t>
            </a:r>
          </a:p>
        </p:txBody>
      </p:sp>
      <p:pic>
        <p:nvPicPr>
          <p:cNvPr id="5" name="Picture 4"/>
          <p:cNvPicPr>
            <a:picLocks noChangeAspect="1"/>
          </p:cNvPicPr>
          <p:nvPr/>
        </p:nvPicPr>
        <p:blipFill>
          <a:blip r:embed="rId3"/>
          <a:stretch>
            <a:fillRect/>
          </a:stretch>
        </p:blipFill>
        <p:spPr>
          <a:xfrm>
            <a:off x="304800" y="3048000"/>
            <a:ext cx="4692650" cy="27813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2400"/>
              <a:t>Given a binary search tree T below. What is a result of breadth-first traverse of T after you delete by merging the node 3?</a:t>
            </a:r>
          </a:p>
        </p:txBody>
      </p:sp>
      <p:pic>
        <p:nvPicPr>
          <p:cNvPr id="5" name="Picture 4"/>
          <p:cNvPicPr>
            <a:picLocks noChangeAspect="1"/>
          </p:cNvPicPr>
          <p:nvPr/>
        </p:nvPicPr>
        <p:blipFill>
          <a:blip r:embed="rId3"/>
          <a:stretch>
            <a:fillRect/>
          </a:stretch>
        </p:blipFill>
        <p:spPr>
          <a:xfrm>
            <a:off x="457835" y="2717800"/>
            <a:ext cx="4671060" cy="3376930"/>
          </a:xfrm>
          <a:prstGeom prst="rect">
            <a:avLst/>
          </a:prstGeom>
        </p:spPr>
      </p:pic>
      <p:pic>
        <p:nvPicPr>
          <p:cNvPr id="6" name="Picture 5"/>
          <p:cNvPicPr>
            <a:picLocks noChangeAspect="1"/>
          </p:cNvPicPr>
          <p:nvPr/>
        </p:nvPicPr>
        <p:blipFill>
          <a:blip r:embed="rId4"/>
          <a:stretch>
            <a:fillRect/>
          </a:stretch>
        </p:blipFill>
        <p:spPr>
          <a:xfrm>
            <a:off x="5715000" y="2895600"/>
            <a:ext cx="2533650" cy="24003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lstStyle/>
          <a:p>
            <a:pPr marL="628650" lvl="1" indent="-457200" algn="l">
              <a:lnSpc>
                <a:spcPct val="90000"/>
              </a:lnSpc>
              <a:buClrTx/>
              <a:buSzTx/>
              <a:buAutoNum type="arabicPeriod"/>
            </a:pPr>
            <a:r>
              <a:rPr lang="en-US" altLang="en-US" sz="2400"/>
              <a:t>Binary search algorithm cannot be applied to:</a:t>
            </a:r>
          </a:p>
          <a:p>
            <a:pPr marL="914400" lvl="2" algn="l">
              <a:lnSpc>
                <a:spcPct val="90000"/>
              </a:lnSpc>
              <a:buClrTx/>
              <a:buSzTx/>
              <a:buNone/>
            </a:pPr>
            <a:r>
              <a:rPr lang="en-US" altLang="en-US" sz="2055"/>
              <a:t>A. sorted linear array</a:t>
            </a:r>
          </a:p>
          <a:p>
            <a:pPr marL="914400" lvl="2" algn="l">
              <a:lnSpc>
                <a:spcPct val="90000"/>
              </a:lnSpc>
              <a:buClrTx/>
              <a:buSzTx/>
              <a:buNone/>
            </a:pPr>
            <a:r>
              <a:rPr lang="en-US" altLang="en-US" sz="2055"/>
              <a:t>B. sorted doubly linked list</a:t>
            </a:r>
          </a:p>
          <a:p>
            <a:pPr marL="914400" lvl="2" algn="l">
              <a:lnSpc>
                <a:spcPct val="90000"/>
              </a:lnSpc>
              <a:buClrTx/>
              <a:buSzTx/>
              <a:buNone/>
            </a:pPr>
            <a:r>
              <a:rPr lang="en-US" altLang="en-US" sz="2055"/>
              <a:t>C. Binary search tree</a:t>
            </a:r>
          </a:p>
          <a:p>
            <a:pPr marL="171450" lvl="1" indent="0" algn="l">
              <a:lnSpc>
                <a:spcPct val="90000"/>
              </a:lnSpc>
              <a:buClrTx/>
              <a:buSzTx/>
              <a:buNone/>
            </a:pPr>
            <a:r>
              <a:rPr lang="en-US" altLang="en-US" sz="2400"/>
              <a:t>2.   Consider the AVL tree below. What is the breadth first traversal of the tree after inserting a node with value 22</a:t>
            </a:r>
            <a:endParaRPr lang="en-US" altLang="en-US"/>
          </a:p>
          <a:p>
            <a:pPr marL="914400" lvl="2" algn="l">
              <a:lnSpc>
                <a:spcPct val="90000"/>
              </a:lnSpc>
              <a:buClrTx/>
              <a:buSzTx/>
              <a:buNone/>
            </a:pPr>
            <a:r>
              <a:rPr lang="en-US" altLang="en-US" sz="2055"/>
              <a:t>A. 35, 20, 45, 10, 25, 40, 30, 22</a:t>
            </a:r>
          </a:p>
          <a:p>
            <a:pPr marL="914400" lvl="2" algn="l">
              <a:lnSpc>
                <a:spcPct val="90000"/>
              </a:lnSpc>
              <a:buClrTx/>
              <a:buSzTx/>
              <a:buNone/>
            </a:pPr>
            <a:r>
              <a:rPr lang="en-US" altLang="en-US" sz="2055"/>
              <a:t>B. 35, 20, 45, 10, 40, 25, 22, 30</a:t>
            </a:r>
          </a:p>
          <a:p>
            <a:pPr marL="914400" lvl="2" algn="l">
              <a:lnSpc>
                <a:spcPct val="90000"/>
              </a:lnSpc>
              <a:buClrTx/>
              <a:buSzTx/>
              <a:buNone/>
            </a:pPr>
            <a:r>
              <a:rPr lang="en-US" altLang="en-US" sz="2055"/>
              <a:t>C. 35, 20, 45, 10, 25, 40, 22, 30</a:t>
            </a:r>
          </a:p>
          <a:p>
            <a:pPr marL="914400" lvl="2" algn="l">
              <a:lnSpc>
                <a:spcPct val="90000"/>
              </a:lnSpc>
              <a:buClrTx/>
              <a:buSzTx/>
              <a:buNone/>
            </a:pPr>
            <a:r>
              <a:rPr lang="en-US" altLang="en-US" sz="2055"/>
              <a:t>D. 35, 20, 45, 10, 30, 40, 25, 22</a:t>
            </a:r>
          </a:p>
        </p:txBody>
      </p:sp>
      <p:sp>
        <p:nvSpPr>
          <p:cNvPr id="4" name="Date Placeholder 3"/>
          <p:cNvSpPr>
            <a:spLocks noGrp="1"/>
          </p:cNvSpPr>
          <p:nvPr>
            <p:ph type="dt" sz="half" idx="4294967295"/>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02BC07-CF15-4493-B1F2-BE444CF019D2}"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5/27/2025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956310"/>
          </a:xfrm>
        </p:spPr>
        <p:txBody>
          <a:bodyPr/>
          <a:lstStyle/>
          <a:p>
            <a:r>
              <a:rPr lang="en-US" b="1" dirty="0">
                <a:solidFill>
                  <a:srgbClr val="CC3300"/>
                </a:solidFill>
                <a:latin typeface="+mj-lt"/>
                <a:sym typeface="+mn-ea"/>
              </a:rPr>
              <a:t>Exercise</a:t>
            </a:r>
            <a:endParaRPr lang="en-US"/>
          </a:p>
        </p:txBody>
      </p:sp>
      <p:sp>
        <p:nvSpPr>
          <p:cNvPr id="6" name="Content Placeholder 5"/>
          <p:cNvSpPr>
            <a:spLocks noGrp="1"/>
          </p:cNvSpPr>
          <p:nvPr>
            <p:ph idx="1"/>
          </p:nvPr>
        </p:nvSpPr>
        <p:spPr>
          <a:xfrm>
            <a:off x="457200" y="1066800"/>
            <a:ext cx="3926205" cy="4526280"/>
          </a:xfrm>
        </p:spPr>
        <p:txBody>
          <a:bodyPr/>
          <a:lstStyle/>
          <a:p>
            <a:pPr marL="0" indent="0">
              <a:buNone/>
            </a:pPr>
            <a:r>
              <a:rPr lang="en-US" altLang="en-US" sz="2000"/>
              <a:t>Suppose we are considering a binary search tree. Select the most correct java code snippet that search a node with value x.</a:t>
            </a:r>
          </a:p>
          <a:p>
            <a:pPr marL="0" indent="0">
              <a:buNone/>
            </a:pPr>
            <a:endParaRPr lang="en-US" altLang="en-US" sz="2000"/>
          </a:p>
          <a:p>
            <a:pPr marL="0" indent="0">
              <a:buNone/>
            </a:pPr>
            <a:r>
              <a:rPr lang="en-US" altLang="en-US" sz="2000"/>
              <a:t>A. Node search(int x)</a:t>
            </a:r>
          </a:p>
          <a:p>
            <a:pPr marL="0" indent="0">
              <a:buNone/>
            </a:pPr>
            <a:r>
              <a:rPr lang="en-US" altLang="en-US" sz="2000"/>
              <a:t>{     Node p = root;</a:t>
            </a:r>
          </a:p>
          <a:p>
            <a:pPr marL="0" indent="0">
              <a:buNone/>
            </a:pPr>
            <a:r>
              <a:rPr lang="en-US" altLang="en-US" sz="2000"/>
              <a:t>      while(p.info != x)</a:t>
            </a:r>
          </a:p>
          <a:p>
            <a:pPr marL="0" indent="457200">
              <a:buNone/>
            </a:pPr>
            <a:r>
              <a:rPr lang="en-US" altLang="en-US" sz="2000"/>
              <a:t>{     if(x&lt;p.info) p = p.left:</a:t>
            </a:r>
          </a:p>
          <a:p>
            <a:pPr marL="0" lvl="1" indent="457200" algn="l">
              <a:buClr>
                <a:schemeClr val="tx2">
                  <a:lumMod val="60000"/>
                  <a:lumOff val="40000"/>
                </a:schemeClr>
              </a:buClr>
              <a:buSzPct val="80000"/>
              <a:buFont typeface="Wingdings" panose="05000000000000000000" pitchFamily="2" charset="2"/>
              <a:buNone/>
            </a:pPr>
            <a:r>
              <a:rPr lang="en-US" altLang="en-US" sz="2000">
                <a:latin typeface="Arial" panose="020B0604020202020204" pitchFamily="34" charset="0"/>
                <a:cs typeface="Arial" panose="020B0604020202020204" pitchFamily="34" charset="0"/>
              </a:rPr>
              <a:t>      else p=p.right;</a:t>
            </a:r>
          </a:p>
          <a:p>
            <a:pPr marL="0" indent="457200">
              <a:buNone/>
            </a:pPr>
            <a:r>
              <a:rPr lang="en-US" altLang="en-US" sz="2000"/>
              <a:t>}</a:t>
            </a:r>
          </a:p>
          <a:p>
            <a:pPr marL="0" indent="457200">
              <a:buNone/>
            </a:pPr>
            <a:r>
              <a:rPr lang="en-US" altLang="en-US" sz="2000"/>
              <a:t>retum(p);</a:t>
            </a:r>
          </a:p>
          <a:p>
            <a:pPr marL="0" indent="0">
              <a:buNone/>
            </a:pPr>
            <a:r>
              <a:rPr lang="en-US" altLang="en-US" sz="2000"/>
              <a:t>}</a:t>
            </a:r>
          </a:p>
          <a:p>
            <a:pPr marL="0" indent="0">
              <a:buNone/>
            </a:pPr>
            <a:endParaRPr lang="en-US" altLang="en-US" sz="2000"/>
          </a:p>
          <a:p>
            <a:pPr marL="0" indent="0">
              <a:buNone/>
            </a:pPr>
            <a:endParaRPr lang="en-US" altLang="en-US" sz="2000"/>
          </a:p>
        </p:txBody>
      </p:sp>
      <p:sp>
        <p:nvSpPr>
          <p:cNvPr id="7" name="Text Box 6"/>
          <p:cNvSpPr txBox="1"/>
          <p:nvPr/>
        </p:nvSpPr>
        <p:spPr>
          <a:xfrm>
            <a:off x="4724400" y="1066800"/>
            <a:ext cx="4075430" cy="5323205"/>
          </a:xfrm>
          <a:prstGeom prst="rect">
            <a:avLst/>
          </a:prstGeom>
          <a:noFill/>
        </p:spPr>
        <p:txBody>
          <a:bodyPr wrap="square" rtlCol="0" anchor="t">
            <a:spAutoFit/>
          </a:bodyPr>
          <a:lstStyle/>
          <a:p>
            <a:pPr marL="0" indent="0">
              <a:buNone/>
            </a:pPr>
            <a:r>
              <a:rPr lang="en-US" altLang="en-US" sz="2000" b="0">
                <a:sym typeface="+mn-ea"/>
              </a:rPr>
              <a:t>B. Node search(int x)</a:t>
            </a:r>
            <a:endParaRPr lang="en-US" altLang="en-US" sz="2000" b="0"/>
          </a:p>
          <a:p>
            <a:pPr marL="0" indent="0">
              <a:buNone/>
            </a:pPr>
            <a:r>
              <a:rPr lang="en-US" altLang="en-US" sz="2000" b="0">
                <a:sym typeface="+mn-ea"/>
              </a:rPr>
              <a:t>{     Node p = root;</a:t>
            </a:r>
            <a:endParaRPr lang="en-US" altLang="en-US" sz="2000" b="0"/>
          </a:p>
          <a:p>
            <a:pPr marL="0" indent="457200">
              <a:buNone/>
            </a:pPr>
            <a:r>
              <a:rPr lang="en-US" altLang="en-US" sz="2000" b="0">
                <a:sym typeface="+mn-ea"/>
              </a:rPr>
              <a:t>while(p.info != x &amp;&amp; p != null)</a:t>
            </a:r>
            <a:endParaRPr lang="en-US" altLang="en-US" sz="2000" b="0"/>
          </a:p>
          <a:p>
            <a:pPr marL="0" indent="457200">
              <a:buNone/>
            </a:pPr>
            <a:r>
              <a:rPr lang="en-US" altLang="en-US" sz="2000" b="0">
                <a:sym typeface="+mn-ea"/>
              </a:rPr>
              <a:t>{     if(x&lt;p.info) p =p.left:</a:t>
            </a:r>
            <a:endParaRPr lang="en-US" altLang="en-US" sz="2000" b="0"/>
          </a:p>
          <a:p>
            <a:pPr marL="457200" lvl="1" indent="457200">
              <a:buNone/>
            </a:pPr>
            <a:r>
              <a:rPr lang="en-US" altLang="en-US" sz="2000" b="0">
                <a:sym typeface="+mn-ea"/>
              </a:rPr>
              <a:t>else p=p.right;</a:t>
            </a:r>
          </a:p>
          <a:p>
            <a:pPr marL="0" indent="457200">
              <a:buNone/>
            </a:pPr>
            <a:r>
              <a:rPr lang="en-US" altLang="en-US" sz="2000" b="0"/>
              <a:t>}</a:t>
            </a:r>
          </a:p>
          <a:p>
            <a:pPr marL="0" indent="457200">
              <a:buNone/>
            </a:pPr>
            <a:r>
              <a:rPr lang="en-US" altLang="en-US" sz="2000" b="0">
                <a:sym typeface="+mn-ea"/>
              </a:rPr>
              <a:t>retum(p);</a:t>
            </a:r>
          </a:p>
          <a:p>
            <a:pPr marL="0" indent="0">
              <a:buNone/>
            </a:pPr>
            <a:r>
              <a:rPr lang="en-US" altLang="en-US" sz="2000" b="0"/>
              <a:t>}</a:t>
            </a:r>
          </a:p>
          <a:p>
            <a:pPr marL="0" indent="0">
              <a:buNone/>
            </a:pPr>
            <a:endParaRPr lang="en-US" altLang="en-US" sz="2000" b="0"/>
          </a:p>
          <a:p>
            <a:pPr marL="0" indent="0">
              <a:buNone/>
            </a:pPr>
            <a:r>
              <a:rPr lang="en-US" altLang="en-US" sz="2000" b="0">
                <a:sym typeface="+mn-ea"/>
              </a:rPr>
              <a:t>C. Node search(int x)</a:t>
            </a:r>
            <a:endParaRPr lang="en-US" altLang="en-US" sz="2000" b="0"/>
          </a:p>
          <a:p>
            <a:pPr marL="0" indent="0">
              <a:buNone/>
            </a:pPr>
            <a:r>
              <a:rPr lang="en-US" altLang="en-US" sz="2000" b="0">
                <a:sym typeface="+mn-ea"/>
              </a:rPr>
              <a:t>{     Node p = root:</a:t>
            </a:r>
            <a:endParaRPr lang="en-US" altLang="en-US" sz="2000" b="0"/>
          </a:p>
          <a:p>
            <a:pPr marL="0" indent="457200">
              <a:buNone/>
            </a:pPr>
            <a:r>
              <a:rPr lang="en-US" altLang="en-US" sz="2000" b="0">
                <a:sym typeface="+mn-ea"/>
              </a:rPr>
              <a:t>while(p != null &amp;&amp; p.info != x)</a:t>
            </a:r>
            <a:endParaRPr lang="en-US" altLang="en-US" sz="2000" b="0"/>
          </a:p>
          <a:p>
            <a:pPr marL="0" indent="457200">
              <a:buNone/>
            </a:pPr>
            <a:r>
              <a:rPr lang="en-US" altLang="en-US" sz="2000" b="0">
                <a:sym typeface="+mn-ea"/>
              </a:rPr>
              <a:t>{     if(x&lt;p.info) p = p.left:</a:t>
            </a:r>
            <a:endParaRPr lang="en-US" altLang="en-US" sz="2000" b="0"/>
          </a:p>
          <a:p>
            <a:pPr marL="457200" lvl="1" indent="457200">
              <a:buNone/>
            </a:pPr>
            <a:r>
              <a:rPr lang="en-US" altLang="en-US" sz="2000" b="0">
                <a:sym typeface="+mn-ea"/>
              </a:rPr>
              <a:t>else p=p.right;</a:t>
            </a:r>
            <a:endParaRPr lang="en-US" altLang="en-US" sz="2000" b="0"/>
          </a:p>
          <a:p>
            <a:pPr marL="0" indent="457200">
              <a:buNone/>
            </a:pPr>
            <a:r>
              <a:rPr lang="en-US" altLang="en-US" sz="2000" b="0">
                <a:sym typeface="+mn-ea"/>
              </a:rPr>
              <a:t>}</a:t>
            </a:r>
          </a:p>
          <a:p>
            <a:pPr marL="0" indent="457200">
              <a:buNone/>
            </a:pPr>
            <a:r>
              <a:rPr lang="en-US" altLang="en-US" sz="2000" b="0">
                <a:sym typeface="+mn-ea"/>
              </a:rPr>
              <a:t>retum(p);</a:t>
            </a:r>
          </a:p>
          <a:p>
            <a:pPr marL="0" indent="0">
              <a:buNone/>
            </a:pPr>
            <a:r>
              <a:rPr lang="en-US" altLang="en-US" sz="2000" b="0">
                <a:sym typeface="+mn-ea"/>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a:xfrm>
            <a:off x="381000" y="1313815"/>
            <a:ext cx="4265295" cy="2696845"/>
          </a:xfrm>
        </p:spPr>
        <p:txBody>
          <a:bodyPr/>
          <a:lstStyle/>
          <a:p>
            <a:pPr marL="0" indent="0">
              <a:buNone/>
            </a:pPr>
            <a:r>
              <a:rPr lang="en-US" altLang="en-US" sz="2400"/>
              <a:t>Suppose we are considering a binary search tree.</a:t>
            </a:r>
          </a:p>
          <a:p>
            <a:pPr marL="0" indent="0">
              <a:buNone/>
            </a:pPr>
            <a:r>
              <a:rPr lang="en-US" altLang="en-US" sz="2400"/>
              <a:t>Select the most correct java code snippet that search a node with value x on the sub-tree with root p.</a:t>
            </a:r>
          </a:p>
        </p:txBody>
      </p:sp>
      <p:pic>
        <p:nvPicPr>
          <p:cNvPr id="5" name="Picture 4"/>
          <p:cNvPicPr>
            <a:picLocks noChangeAspect="1"/>
          </p:cNvPicPr>
          <p:nvPr/>
        </p:nvPicPr>
        <p:blipFill>
          <a:blip r:embed="rId3"/>
          <a:srcRect b="66200"/>
          <a:stretch>
            <a:fillRect/>
          </a:stretch>
        </p:blipFill>
        <p:spPr>
          <a:xfrm>
            <a:off x="609600" y="4010660"/>
            <a:ext cx="3868420" cy="2701925"/>
          </a:xfrm>
          <a:prstGeom prst="rect">
            <a:avLst/>
          </a:prstGeom>
        </p:spPr>
      </p:pic>
      <p:pic>
        <p:nvPicPr>
          <p:cNvPr id="6" name="Picture 5"/>
          <p:cNvPicPr>
            <a:picLocks noChangeAspect="1"/>
          </p:cNvPicPr>
          <p:nvPr/>
        </p:nvPicPr>
        <p:blipFill>
          <a:blip r:embed="rId3"/>
          <a:srcRect t="34256"/>
          <a:stretch>
            <a:fillRect/>
          </a:stretch>
        </p:blipFill>
        <p:spPr>
          <a:xfrm>
            <a:off x="5105400" y="1524000"/>
            <a:ext cx="3663315" cy="497713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1800"/>
              <a:t>Consider the binary tree below. Which statement is correct? (full binary tree = proper binary tree = 2-tree)</a:t>
            </a:r>
          </a:p>
          <a:p>
            <a:pPr marL="0" indent="0">
              <a:buNone/>
            </a:pPr>
            <a:endParaRPr lang="en-US" altLang="en-US" sz="1800"/>
          </a:p>
          <a:p>
            <a:pPr marL="0" indent="0">
              <a:buNone/>
            </a:pPr>
            <a:r>
              <a:rPr lang="en-US" altLang="en-US" sz="1800"/>
              <a:t>A. The tree is full but not complete.</a:t>
            </a:r>
          </a:p>
          <a:p>
            <a:pPr marL="0" indent="0">
              <a:buNone/>
            </a:pPr>
            <a:endParaRPr lang="en-US" altLang="en-US" sz="1800"/>
          </a:p>
          <a:p>
            <a:pPr marL="0" indent="0">
              <a:buNone/>
            </a:pPr>
            <a:r>
              <a:rPr lang="en-US" altLang="en-US" sz="1800"/>
              <a:t>B. The tree is neither complete nor full.</a:t>
            </a:r>
          </a:p>
          <a:p>
            <a:pPr marL="0" indent="0">
              <a:buNone/>
            </a:pPr>
            <a:endParaRPr lang="en-US" altLang="en-US" sz="1800"/>
          </a:p>
          <a:p>
            <a:pPr marL="0" indent="0">
              <a:buNone/>
            </a:pPr>
            <a:r>
              <a:rPr lang="en-US" altLang="en-US" sz="1800"/>
              <a:t>C. The tree is both full and complete.</a:t>
            </a:r>
          </a:p>
          <a:p>
            <a:pPr marL="0" indent="0">
              <a:buNone/>
            </a:pPr>
            <a:endParaRPr lang="en-US" altLang="en-US" sz="1800"/>
          </a:p>
          <a:p>
            <a:pPr marL="0" indent="0">
              <a:buNone/>
            </a:pPr>
            <a:r>
              <a:rPr lang="en-US" altLang="en-US" sz="1800"/>
              <a:t>D. The tree is complete but not full.</a:t>
            </a:r>
          </a:p>
        </p:txBody>
      </p:sp>
      <p:sp>
        <p:nvSpPr>
          <p:cNvPr id="4" name="Date Placeholder 3"/>
          <p:cNvSpPr>
            <a:spLocks noGrp="1"/>
          </p:cNvSpPr>
          <p:nvPr>
            <p:ph type="dt" sz="half" idx="4294967295"/>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302BC07-CF15-4493-B1F2-BE444CF019D2}"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5/27/2025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pic>
        <p:nvPicPr>
          <p:cNvPr id="5" name="Picture 4"/>
          <p:cNvPicPr>
            <a:picLocks noChangeAspect="1"/>
          </p:cNvPicPr>
          <p:nvPr/>
        </p:nvPicPr>
        <p:blipFill>
          <a:blip r:embed="rId3"/>
          <a:stretch>
            <a:fillRect/>
          </a:stretch>
        </p:blipFill>
        <p:spPr>
          <a:xfrm>
            <a:off x="4724400" y="2362200"/>
            <a:ext cx="3954780" cy="27241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8132"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t>59</a:t>
            </a:fld>
            <a:endParaRPr lang="en-US" altLang="en-US" sz="1200" b="1" dirty="0">
              <a:solidFill>
                <a:srgbClr val="FFFFFF"/>
              </a:solidFill>
              <a:latin typeface="Arial" panose="020B0604020202020204" pitchFamily="34" charset="0"/>
            </a:endParaRPr>
          </a:p>
        </p:txBody>
      </p:sp>
      <p:sp>
        <p:nvSpPr>
          <p:cNvPr id="48133" name="Rectangle 2"/>
          <p:cNvSpPr/>
          <p:nvPr/>
        </p:nvSpPr>
        <p:spPr>
          <a:xfrm>
            <a:off x="460375" y="457200"/>
            <a:ext cx="82296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Summary</a:t>
            </a:r>
          </a:p>
        </p:txBody>
      </p:sp>
      <p:sp>
        <p:nvSpPr>
          <p:cNvPr id="48134" name="Rectangle 3"/>
          <p:cNvSpPr/>
          <p:nvPr/>
        </p:nvSpPr>
        <p:spPr>
          <a:xfrm>
            <a:off x="1524000" y="1295400"/>
            <a:ext cx="6477000" cy="51339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19405" lvl="0" indent="-319405"/>
            <a:r>
              <a:rPr lang="en-US" altLang="en-US" sz="2800" dirty="0"/>
              <a:t>What is a Trees?</a:t>
            </a:r>
          </a:p>
          <a:p>
            <a:pPr marL="319405" lvl="0" indent="-319405"/>
            <a:r>
              <a:rPr lang="en-US" altLang="en-US" sz="2800" dirty="0"/>
              <a:t>Tree Terminology</a:t>
            </a:r>
          </a:p>
          <a:p>
            <a:pPr marL="319405" lvl="0" indent="-319405"/>
            <a:r>
              <a:rPr lang="en-US" altLang="en-US" sz="2800" dirty="0"/>
              <a:t>Tree examples</a:t>
            </a:r>
          </a:p>
          <a:p>
            <a:pPr marL="319405" lvl="0" indent="-319405"/>
            <a:r>
              <a:rPr lang="en-US" altLang="en-US" sz="2800" dirty="0"/>
              <a:t>Ordered Trees</a:t>
            </a:r>
          </a:p>
          <a:p>
            <a:pPr marL="319405" lvl="0" indent="-319405"/>
            <a:r>
              <a:rPr lang="en-US" altLang="en-US" sz="2800" dirty="0"/>
              <a:t>Tree Traversals</a:t>
            </a:r>
          </a:p>
          <a:p>
            <a:pPr marL="319405" lvl="0" indent="-319405"/>
            <a:r>
              <a:rPr lang="en-US" altLang="en-US" sz="2800" dirty="0"/>
              <a:t>Binary Trees</a:t>
            </a:r>
          </a:p>
          <a:p>
            <a:pPr marL="319405" lvl="0" indent="-319405"/>
            <a:r>
              <a:rPr lang="en-US" altLang="en-US" sz="2800" dirty="0"/>
              <a:t>Implementing Binary Trees</a:t>
            </a:r>
          </a:p>
          <a:p>
            <a:pPr marL="319405" lvl="0" indent="-319405"/>
            <a:r>
              <a:rPr lang="en-US" altLang="en-US" sz="2800" dirty="0"/>
              <a:t>Binary Search Tree</a:t>
            </a:r>
          </a:p>
          <a:p>
            <a:pPr marL="319405" lvl="0" indent="-319405"/>
            <a:r>
              <a:rPr lang="en-US" altLang="en-US" sz="2800" dirty="0"/>
              <a:t>Insertion</a:t>
            </a:r>
          </a:p>
          <a:p>
            <a:pPr marL="319405" lvl="0" indent="-319405"/>
            <a:r>
              <a:rPr lang="en-US" altLang="en-US" sz="2800" dirty="0"/>
              <a:t>Deletion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1041400"/>
            <a:ext cx="8856345" cy="5116195"/>
          </a:xfrm>
          <a:prstGeom prst="rect">
            <a:avLst/>
          </a:prstGeom>
        </p:spPr>
      </p:pic>
      <p:sp>
        <p:nvSpPr>
          <p:cNvPr id="10247" name="Rectangle 6"/>
          <p:cNvSpPr/>
          <p:nvPr/>
        </p:nvSpPr>
        <p:spPr>
          <a:xfrm>
            <a:off x="914400" y="381000"/>
            <a:ext cx="70104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Tree examples</a:t>
            </a:r>
          </a:p>
        </p:txBody>
      </p:sp>
      <p:sp>
        <p:nvSpPr>
          <p:cNvPr id="4" name="Text Box 3"/>
          <p:cNvSpPr txBox="1"/>
          <p:nvPr/>
        </p:nvSpPr>
        <p:spPr>
          <a:xfrm>
            <a:off x="5029200" y="2667000"/>
            <a:ext cx="4572000" cy="414020"/>
          </a:xfrm>
          <a:prstGeom prst="rect">
            <a:avLst/>
          </a:prstGeom>
          <a:noFill/>
        </p:spPr>
        <p:txBody>
          <a:bodyPr wrap="square" rtlCol="0" anchor="t">
            <a:spAutoFit/>
          </a:bodyPr>
          <a:lstStyle/>
          <a:p>
            <a:r>
              <a:rPr lang="en-US" altLang="en-US" sz="2100" dirty="0">
                <a:solidFill>
                  <a:schemeClr val="hlink"/>
                </a:solidFill>
                <a:latin typeface="+mn-lt"/>
                <a:cs typeface="Arial" panose="020B0604020202020204" pitchFamily="34" charset="0"/>
                <a:sym typeface="+mn-ea"/>
              </a:rPr>
              <a:t>Ancestors</a:t>
            </a:r>
          </a:p>
        </p:txBody>
      </p:sp>
      <p:cxnSp>
        <p:nvCxnSpPr>
          <p:cNvPr id="5" name="Straight Arrow Connector 4"/>
          <p:cNvCxnSpPr/>
          <p:nvPr/>
        </p:nvCxnSpPr>
        <p:spPr>
          <a:xfrm flipV="1">
            <a:off x="5486400" y="1752600"/>
            <a:ext cx="0" cy="10668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 name="Text Box 5"/>
          <p:cNvSpPr txBox="1"/>
          <p:nvPr/>
        </p:nvSpPr>
        <p:spPr>
          <a:xfrm>
            <a:off x="4724400" y="3962400"/>
            <a:ext cx="4572000" cy="414020"/>
          </a:xfrm>
          <a:prstGeom prst="rect">
            <a:avLst/>
          </a:prstGeom>
          <a:noFill/>
        </p:spPr>
        <p:txBody>
          <a:bodyPr wrap="square" rtlCol="0" anchor="t">
            <a:spAutoFit/>
          </a:bodyPr>
          <a:lstStyle/>
          <a:p>
            <a:r>
              <a:rPr lang="en-US" altLang="en-US" sz="2100" dirty="0">
                <a:solidFill>
                  <a:schemeClr val="hlink"/>
                </a:solidFill>
                <a:latin typeface="+mn-lt"/>
                <a:cs typeface="Arial" panose="020B0604020202020204" pitchFamily="34" charset="0"/>
                <a:sym typeface="+mn-ea"/>
              </a:rPr>
              <a:t>Descendants</a:t>
            </a:r>
          </a:p>
        </p:txBody>
      </p:sp>
      <p:cxnSp>
        <p:nvCxnSpPr>
          <p:cNvPr id="7" name="Straight Arrow Connector 6"/>
          <p:cNvCxnSpPr/>
          <p:nvPr/>
        </p:nvCxnSpPr>
        <p:spPr>
          <a:xfrm>
            <a:off x="5410200" y="4376420"/>
            <a:ext cx="0" cy="7620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8" name="Flowchart: Connector 7"/>
          <p:cNvSpPr/>
          <p:nvPr/>
        </p:nvSpPr>
        <p:spPr>
          <a:xfrm>
            <a:off x="5559425" y="3286125"/>
            <a:ext cx="603250" cy="609600"/>
          </a:xfrm>
          <a:prstGeom prst="flowChartConnector">
            <a:avLst/>
          </a:prstGeom>
          <a:noFill/>
          <a:ln>
            <a:solidFill>
              <a:srgbClr val="211CE2"/>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50180" name="Rectangle 2"/>
          <p:cNvSpPr>
            <a:spLocks noGrp="1"/>
          </p:cNvSpPr>
          <p:nvPr>
            <p:ph type="title"/>
          </p:nvPr>
        </p:nvSpPr>
        <p:spPr>
          <a:xfrm>
            <a:off x="381000" y="2286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Reading at home</a:t>
            </a:r>
            <a:endParaRPr lang="en-US" altLang="en-US" sz="4000" b="1" kern="1200" dirty="0">
              <a:solidFill>
                <a:srgbClr val="CC3300"/>
              </a:solidFill>
              <a:latin typeface="+mj-lt"/>
              <a:ea typeface="Arial" panose="020B0604020202020204" pitchFamily="34" charset="0"/>
              <a:cs typeface="+mj-cs"/>
            </a:endParaRPr>
          </a:p>
        </p:txBody>
      </p:sp>
      <p:sp>
        <p:nvSpPr>
          <p:cNvPr id="50181" name="Text Box 3"/>
          <p:cNvSpPr txBox="1"/>
          <p:nvPr/>
        </p:nvSpPr>
        <p:spPr>
          <a:xfrm>
            <a:off x="1524000" y="914400"/>
            <a:ext cx="5791200" cy="376238"/>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1800" b="1" dirty="0">
                <a:latin typeface="Arial" panose="020B0604020202020204" pitchFamily="34" charset="0"/>
              </a:rPr>
              <a:t>Text book: Data Structures and Algorithms in Java</a:t>
            </a:r>
          </a:p>
        </p:txBody>
      </p:sp>
      <p:sp>
        <p:nvSpPr>
          <p:cNvPr id="50182" name="Rectangle 3"/>
          <p:cNvSpPr/>
          <p:nvPr/>
        </p:nvSpPr>
        <p:spPr>
          <a:xfrm>
            <a:off x="838200" y="1600200"/>
            <a:ext cx="7620000" cy="44735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19405" lvl="0" indent="-319405" eaLnBrk="1" hangingPunct="1">
              <a:spcBef>
                <a:spcPct val="0"/>
              </a:spcBef>
              <a:buFontTx/>
              <a:buNone/>
            </a:pPr>
            <a:r>
              <a:rPr lang="en-US" altLang="en-US" sz="2400" dirty="0">
                <a:latin typeface="Arial" panose="020B0604020202020204" pitchFamily="34" charset="0"/>
              </a:rPr>
              <a:t>8 Trees 307</a:t>
            </a:r>
          </a:p>
          <a:p>
            <a:pPr marL="319405" lvl="0" indent="-319405" eaLnBrk="1" hangingPunct="1">
              <a:spcBef>
                <a:spcPct val="0"/>
              </a:spcBef>
              <a:buFontTx/>
              <a:buNone/>
            </a:pPr>
            <a:r>
              <a:rPr lang="en-US" altLang="en-US" sz="2400" dirty="0">
                <a:latin typeface="Arial" panose="020B0604020202020204" pitchFamily="34" charset="0"/>
              </a:rPr>
              <a:t>8.1 General Trees   -  308</a:t>
            </a:r>
          </a:p>
          <a:p>
            <a:pPr marL="319405" lvl="0" indent="-319405" eaLnBrk="1" hangingPunct="1">
              <a:spcBef>
                <a:spcPct val="0"/>
              </a:spcBef>
              <a:buFontTx/>
              <a:buNone/>
            </a:pPr>
            <a:r>
              <a:rPr lang="en-US" altLang="en-US" sz="2400" dirty="0">
                <a:latin typeface="Arial" panose="020B0604020202020204" pitchFamily="34" charset="0"/>
              </a:rPr>
              <a:t>8.1.1 Tree Definitions and Properties  -    309</a:t>
            </a:r>
          </a:p>
          <a:p>
            <a:pPr marL="319405" lvl="0" indent="-319405" eaLnBrk="1" hangingPunct="1">
              <a:spcBef>
                <a:spcPct val="0"/>
              </a:spcBef>
              <a:buFontTx/>
              <a:buNone/>
            </a:pPr>
            <a:r>
              <a:rPr lang="en-US" altLang="en-US" sz="2400" dirty="0">
                <a:latin typeface="Arial" panose="020B0604020202020204" pitchFamily="34" charset="0"/>
              </a:rPr>
              <a:t>8.1.2 The Tree Abstract Data Type  -    312</a:t>
            </a:r>
          </a:p>
          <a:p>
            <a:pPr marL="319405" lvl="0" indent="-319405" eaLnBrk="1" hangingPunct="1">
              <a:spcBef>
                <a:spcPct val="0"/>
              </a:spcBef>
              <a:buFontTx/>
              <a:buNone/>
            </a:pPr>
            <a:r>
              <a:rPr lang="en-US" altLang="en-US" sz="2400" dirty="0">
                <a:latin typeface="Arial" panose="020B0604020202020204" pitchFamily="34" charset="0"/>
              </a:rPr>
              <a:t>8.2 Binary Trees   -  317</a:t>
            </a:r>
          </a:p>
          <a:p>
            <a:pPr marL="319405" lvl="0" indent="-319405" eaLnBrk="1" hangingPunct="1">
              <a:spcBef>
                <a:spcPct val="0"/>
              </a:spcBef>
              <a:buFontTx/>
              <a:buNone/>
            </a:pPr>
            <a:r>
              <a:rPr lang="en-US" altLang="en-US" sz="2400" dirty="0">
                <a:latin typeface="Arial" panose="020B0604020202020204" pitchFamily="34" charset="0"/>
              </a:rPr>
              <a:t>8.2.1 The Binary Tree Abstract Data Type  -  319</a:t>
            </a:r>
          </a:p>
          <a:p>
            <a:pPr marL="319405" lvl="0" indent="-319405" eaLnBrk="1" hangingPunct="1">
              <a:spcBef>
                <a:spcPct val="0"/>
              </a:spcBef>
              <a:buFontTx/>
              <a:buNone/>
            </a:pPr>
            <a:r>
              <a:rPr lang="en-US" altLang="en-US" sz="2400" dirty="0">
                <a:latin typeface="Arial" panose="020B0604020202020204" pitchFamily="34" charset="0"/>
              </a:rPr>
              <a:t>8.2.2 Properties of Binary Trees  -  321</a:t>
            </a:r>
          </a:p>
          <a:p>
            <a:pPr marL="319405" lvl="0" indent="-319405" eaLnBrk="1" hangingPunct="1">
              <a:spcBef>
                <a:spcPct val="0"/>
              </a:spcBef>
              <a:buFontTx/>
              <a:buNone/>
            </a:pPr>
            <a:r>
              <a:rPr lang="en-US" altLang="en-US" sz="2400" dirty="0">
                <a:latin typeface="Arial" panose="020B0604020202020204" pitchFamily="34" charset="0"/>
              </a:rPr>
              <a:t>8.3 Implementing Trees   -   323</a:t>
            </a:r>
          </a:p>
          <a:p>
            <a:pPr marL="319405" lvl="0" indent="-319405" eaLnBrk="1" hangingPunct="1">
              <a:spcBef>
                <a:spcPct val="0"/>
              </a:spcBef>
              <a:buFontTx/>
              <a:buNone/>
            </a:pPr>
            <a:r>
              <a:rPr lang="en-US" altLang="en-US" sz="2400" dirty="0">
                <a:latin typeface="Arial" panose="020B0604020202020204" pitchFamily="34" charset="0"/>
              </a:rPr>
              <a:t>8.4 Tree Traversal Algorithms   -  334</a:t>
            </a:r>
          </a:p>
          <a:p>
            <a:pPr marL="319405" lvl="0" indent="-319405" eaLnBrk="1" hangingPunct="1">
              <a:spcBef>
                <a:spcPct val="0"/>
              </a:spcBef>
              <a:buFontTx/>
              <a:buNone/>
            </a:pPr>
            <a:r>
              <a:rPr lang="en-US" altLang="en-US" sz="2400" dirty="0">
                <a:latin typeface="Arial" panose="020B0604020202020204" pitchFamily="34" charset="0"/>
              </a:rPr>
              <a:t>11.1 Binary Search Trees   -   460</a:t>
            </a:r>
          </a:p>
          <a:p>
            <a:pPr marL="319405" lvl="0" indent="-319405" eaLnBrk="1" hangingPunct="1">
              <a:spcBef>
                <a:spcPct val="0"/>
              </a:spcBef>
              <a:buFontTx/>
              <a:buNone/>
            </a:pPr>
            <a:r>
              <a:rPr lang="en-US" altLang="en-US" sz="2400" dirty="0">
                <a:latin typeface="Arial" panose="020B0604020202020204" pitchFamily="34" charset="0"/>
              </a:rPr>
              <a:t>11.1.1 Searching Within a Binary Search Tree  -  461</a:t>
            </a:r>
          </a:p>
          <a:p>
            <a:pPr marL="319405" lvl="0" indent="-319405" eaLnBrk="1" hangingPunct="1">
              <a:spcBef>
                <a:spcPct val="0"/>
              </a:spcBef>
              <a:buFontTx/>
              <a:buNone/>
            </a:pPr>
            <a:r>
              <a:rPr lang="en-US" altLang="en-US" sz="2400" dirty="0">
                <a:latin typeface="Arial" panose="020B0604020202020204" pitchFamily="34" charset="0"/>
              </a:rPr>
              <a:t>11.1.2 Insertions and Deletions   - 463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6"/>
          <p:cNvPicPr>
            <a:picLocks noChangeAspect="1"/>
          </p:cNvPicPr>
          <p:nvPr/>
        </p:nvPicPr>
        <p:blipFill>
          <a:blip r:embed="rId3"/>
          <a:srcRect b="66667"/>
          <a:stretch>
            <a:fillRect/>
          </a:stretch>
        </p:blipFill>
        <p:spPr>
          <a:xfrm>
            <a:off x="609600" y="1395413"/>
            <a:ext cx="7391400" cy="1371600"/>
          </a:xfrm>
          <a:prstGeom prst="rect">
            <a:avLst/>
          </a:prstGeom>
          <a:noFill/>
          <a:ln w="9525">
            <a:noFill/>
          </a:ln>
        </p:spPr>
      </p:pic>
      <p:pic>
        <p:nvPicPr>
          <p:cNvPr id="10244" name="Picture 2"/>
          <p:cNvPicPr>
            <a:picLocks noChangeAspect="1"/>
          </p:cNvPicPr>
          <p:nvPr/>
        </p:nvPicPr>
        <p:blipFill>
          <a:blip r:embed="rId4"/>
          <a:stretch>
            <a:fillRect/>
          </a:stretch>
        </p:blipFill>
        <p:spPr>
          <a:xfrm>
            <a:off x="0" y="2995613"/>
            <a:ext cx="4673600" cy="2667000"/>
          </a:xfrm>
          <a:prstGeom prst="rect">
            <a:avLst/>
          </a:prstGeom>
          <a:noFill/>
          <a:ln w="9525">
            <a:noFill/>
          </a:ln>
        </p:spPr>
      </p:pic>
      <p:sp>
        <p:nvSpPr>
          <p:cNvPr id="10245" name="Rectangle 7"/>
          <p:cNvSpPr/>
          <p:nvPr/>
        </p:nvSpPr>
        <p:spPr>
          <a:xfrm>
            <a:off x="609600" y="5738813"/>
            <a:ext cx="1771650" cy="30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400" i="1" dirty="0">
                <a:latin typeface="Arial" panose="020B0604020202020204" pitchFamily="34" charset="0"/>
              </a:rPr>
              <a:t>Image Source: JEDI</a:t>
            </a:r>
          </a:p>
        </p:txBody>
      </p:sp>
      <p:pic>
        <p:nvPicPr>
          <p:cNvPr id="10246" name="Picture 4"/>
          <p:cNvPicPr>
            <a:picLocks noChangeAspect="1"/>
          </p:cNvPicPr>
          <p:nvPr/>
        </p:nvPicPr>
        <p:blipFill>
          <a:blip r:embed="rId5"/>
          <a:stretch>
            <a:fillRect/>
          </a:stretch>
        </p:blipFill>
        <p:spPr>
          <a:xfrm>
            <a:off x="4495800" y="3138488"/>
            <a:ext cx="4572000" cy="2752725"/>
          </a:xfrm>
          <a:prstGeom prst="rect">
            <a:avLst/>
          </a:prstGeom>
          <a:noFill/>
          <a:ln w="9525">
            <a:noFill/>
          </a:ln>
        </p:spPr>
      </p:pic>
      <p:sp>
        <p:nvSpPr>
          <p:cNvPr id="10247" name="Rectangle 6"/>
          <p:cNvSpPr/>
          <p:nvPr/>
        </p:nvSpPr>
        <p:spPr>
          <a:xfrm>
            <a:off x="914400" y="381000"/>
            <a:ext cx="70104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Tree examples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3"/>
          <p:cNvPicPr>
            <a:picLocks noChangeAspect="1"/>
          </p:cNvPicPr>
          <p:nvPr/>
        </p:nvPicPr>
        <p:blipFill>
          <a:blip r:embed="rId2"/>
          <a:srcRect l="25641" t="45082" r="19711" b="11201"/>
          <a:stretch>
            <a:fillRect/>
          </a:stretch>
        </p:blipFill>
        <p:spPr>
          <a:xfrm>
            <a:off x="2514600" y="3155950"/>
            <a:ext cx="5943600" cy="3200400"/>
          </a:xfrm>
          <a:prstGeom prst="rect">
            <a:avLst/>
          </a:prstGeom>
          <a:noFill/>
          <a:ln w="9525">
            <a:noFill/>
          </a:ln>
        </p:spPr>
      </p:pic>
      <p:sp>
        <p:nvSpPr>
          <p:cNvPr id="12292" name="Rectangle 3"/>
          <p:cNvSpPr>
            <a:spLocks noGrp="1"/>
          </p:cNvSpPr>
          <p:nvPr>
            <p:ph type="title"/>
          </p:nvPr>
        </p:nvSpPr>
        <p:spPr>
          <a:xfrm>
            <a:off x="1676400" y="101600"/>
            <a:ext cx="5715000" cy="646113"/>
          </a:xfrm>
        </p:spPr>
        <p:txBody>
          <a:bodyPr vert="horz" wrap="square" lIns="91440" tIns="45720" rIns="91440" bIns="45720" anchor="ctr" anchorCtr="0">
            <a:spAutoFit/>
          </a:bodyPr>
          <a:lstStyle/>
          <a:p>
            <a:r>
              <a:rPr lang="en-US" altLang="en-US" sz="3600" b="1" kern="1200" dirty="0">
                <a:solidFill>
                  <a:srgbClr val="CC3300"/>
                </a:solidFill>
                <a:latin typeface="+mj-lt"/>
                <a:ea typeface="+mj-ea"/>
                <a:cs typeface="Arial" panose="020B0604020202020204" pitchFamily="34" charset="0"/>
              </a:rPr>
              <a:t>Ordered Trees</a:t>
            </a:r>
            <a:endParaRPr lang="en-US" altLang="en-US" sz="3600" b="1" kern="1200" dirty="0">
              <a:solidFill>
                <a:srgbClr val="CC3300"/>
              </a:solidFill>
              <a:latin typeface="+mj-lt"/>
              <a:ea typeface="Arial" panose="020B0604020202020204" pitchFamily="34" charset="0"/>
              <a:cs typeface="+mj-cs"/>
            </a:endParaRPr>
          </a:p>
        </p:txBody>
      </p:sp>
      <p:sp>
        <p:nvSpPr>
          <p:cNvPr id="32" name="TextBox 31"/>
          <p:cNvSpPr txBox="1"/>
          <p:nvPr/>
        </p:nvSpPr>
        <p:spPr>
          <a:xfrm>
            <a:off x="381000" y="1120775"/>
            <a:ext cx="8382000" cy="1783715"/>
          </a:xfrm>
          <a:prstGeom prst="rect">
            <a:avLst/>
          </a:prstGeom>
          <a:noFill/>
        </p:spPr>
        <p:txBody>
          <a:bodyPr>
            <a:spAutoFit/>
          </a:bodyPr>
          <a:lstStyle/>
          <a:p>
            <a:pPr marR="0" algn="just" defTabSz="914400" eaLnBrk="1" hangingPunct="1">
              <a:spcBef>
                <a:spcPts val="600"/>
              </a:spcBef>
              <a:spcAft>
                <a:spcPts val="600"/>
              </a:spcAft>
              <a:buClrTx/>
              <a:buSzTx/>
              <a:buFontTx/>
              <a:buNone/>
              <a:defRPr/>
            </a:pPr>
            <a:r>
              <a:rPr kumimoji="0" lang="en-US" sz="2000" kern="1200" cap="none" spc="0" normalizeH="0" baseline="0" noProof="0" dirty="0">
                <a:latin typeface="+mn-lt"/>
                <a:ea typeface="+mn-ea"/>
                <a:cs typeface="+mn-cs"/>
              </a:rPr>
              <a:t>A tree is </a:t>
            </a:r>
            <a:r>
              <a:rPr kumimoji="0" lang="en-US" sz="2000" i="1" kern="1200" cap="none" spc="0" normalizeH="0" baseline="0" noProof="0" dirty="0">
                <a:latin typeface="+mn-lt"/>
                <a:ea typeface="+mn-ea"/>
                <a:cs typeface="+mn-cs"/>
              </a:rPr>
              <a:t>ordered if there is a meaningful linear </a:t>
            </a:r>
            <a:r>
              <a:rPr kumimoji="0" lang="en-US" sz="2000" i="1" kern="1200" cap="none" spc="0" normalizeH="0" baseline="0" noProof="0" dirty="0">
                <a:solidFill>
                  <a:srgbClr val="141EDD"/>
                </a:solidFill>
                <a:latin typeface="+mn-lt"/>
                <a:ea typeface="+mn-ea"/>
                <a:cs typeface="+mn-cs"/>
              </a:rPr>
              <a:t>order among the children </a:t>
            </a:r>
            <a:r>
              <a:rPr kumimoji="0" lang="en-US" sz="2000" i="1" kern="1200" cap="none" spc="0" normalizeH="0" baseline="0" noProof="0" dirty="0">
                <a:latin typeface="+mn-lt"/>
                <a:ea typeface="+mn-ea"/>
                <a:cs typeface="+mn-cs"/>
              </a:rPr>
              <a:t>of each </a:t>
            </a:r>
            <a:r>
              <a:rPr kumimoji="0" lang="en-US" sz="2000" kern="1200" cap="none" spc="0" normalizeH="0" baseline="0" noProof="0" dirty="0">
                <a:latin typeface="+mn-lt"/>
                <a:ea typeface="+mn-ea"/>
                <a:cs typeface="+mn-cs"/>
              </a:rPr>
              <a:t>node</a:t>
            </a:r>
            <a:r>
              <a:rPr kumimoji="0" lang="en-US" sz="2000" b="0" kern="1200" cap="none" spc="0" normalizeH="0" baseline="0" noProof="0" dirty="0">
                <a:latin typeface="+mn-lt"/>
                <a:ea typeface="+mn-ea"/>
                <a:cs typeface="+mn-cs"/>
              </a:rPr>
              <a:t>, that is, we purposefully identify the </a:t>
            </a:r>
            <a:r>
              <a:rPr kumimoji="0" lang="en-US" sz="2000" kern="1200" cap="none" spc="0" normalizeH="0" baseline="0" noProof="0" dirty="0">
                <a:solidFill>
                  <a:srgbClr val="141EDD"/>
                </a:solidFill>
                <a:latin typeface="+mn-lt"/>
                <a:ea typeface="+mn-ea"/>
                <a:cs typeface="+mn-cs"/>
              </a:rPr>
              <a:t>children</a:t>
            </a:r>
            <a:r>
              <a:rPr kumimoji="0" lang="en-US" sz="2000" b="0" kern="1200" cap="none" spc="0" normalizeH="0" baseline="0" noProof="0" dirty="0">
                <a:latin typeface="+mn-lt"/>
                <a:ea typeface="+mn-ea"/>
                <a:cs typeface="+mn-cs"/>
              </a:rPr>
              <a:t> of a node as being the </a:t>
            </a:r>
            <a:r>
              <a:rPr kumimoji="0" lang="en-US" sz="2000" kern="1200" cap="none" spc="0" normalizeH="0" baseline="0" noProof="0" dirty="0">
                <a:solidFill>
                  <a:srgbClr val="141EDD"/>
                </a:solidFill>
                <a:latin typeface="+mn-lt"/>
                <a:ea typeface="+mn-ea"/>
                <a:cs typeface="+mn-cs"/>
              </a:rPr>
              <a:t>first, second, third, and so on</a:t>
            </a:r>
            <a:r>
              <a:rPr kumimoji="0" lang="en-US" sz="2000" b="0" kern="1200" cap="none" spc="0" normalizeH="0" baseline="0" noProof="0" dirty="0">
                <a:latin typeface="+mn-lt"/>
                <a:ea typeface="+mn-ea"/>
                <a:cs typeface="+mn-cs"/>
              </a:rPr>
              <a:t>. </a:t>
            </a:r>
          </a:p>
          <a:p>
            <a:pPr marR="0" algn="just" defTabSz="914400" eaLnBrk="1" hangingPunct="1">
              <a:spcBef>
                <a:spcPts val="600"/>
              </a:spcBef>
              <a:spcAft>
                <a:spcPts val="600"/>
              </a:spcAft>
              <a:buClrTx/>
              <a:buSzTx/>
              <a:buFontTx/>
              <a:buNone/>
              <a:defRPr/>
            </a:pPr>
            <a:r>
              <a:rPr kumimoji="0" lang="en-US" sz="2000" b="0" kern="1200" cap="none" spc="0" normalizeH="0" baseline="0" noProof="0" dirty="0">
                <a:latin typeface="+mn-lt"/>
                <a:ea typeface="+mn-ea"/>
                <a:cs typeface="+mn-cs"/>
              </a:rPr>
              <a:t>Such an order is usually visualized by arranging siblings left to right, according to their order.</a:t>
            </a:r>
          </a:p>
        </p:txBody>
      </p:sp>
      <p:sp>
        <p:nvSpPr>
          <p:cNvPr id="35" name="TextBox 34"/>
          <p:cNvSpPr txBox="1"/>
          <p:nvPr/>
        </p:nvSpPr>
        <p:spPr>
          <a:xfrm>
            <a:off x="385763" y="5340350"/>
            <a:ext cx="2209800" cy="1016000"/>
          </a:xfrm>
          <a:prstGeom prst="rect">
            <a:avLst/>
          </a:prstGeom>
          <a:noFill/>
        </p:spPr>
        <p:txBody>
          <a:bodyPr>
            <a:spAutoFit/>
          </a:bodyPr>
          <a:lstStyle/>
          <a:p>
            <a:pPr marR="0" defTabSz="914400" eaLnBrk="1" hangingPunct="1">
              <a:buClrTx/>
              <a:buSzTx/>
              <a:buFontTx/>
              <a:buNone/>
              <a:defRPr/>
            </a:pPr>
            <a:r>
              <a:rPr kumimoji="0" lang="en-US" sz="2000" b="0" kern="1200" cap="none" spc="0" normalizeH="0" baseline="0" noProof="0" dirty="0">
                <a:latin typeface="+mn-lt"/>
                <a:ea typeface="+mn-ea"/>
                <a:cs typeface="+mn-cs"/>
              </a:rPr>
              <a:t>An ordered tree associated with a book.</a:t>
            </a:r>
          </a:p>
        </p:txBody>
      </p:sp>
      <p:sp>
        <p:nvSpPr>
          <p:cNvPr id="2" name="Rectangle 1"/>
          <p:cNvSpPr/>
          <p:nvPr/>
        </p:nvSpPr>
        <p:spPr>
          <a:xfrm>
            <a:off x="344488" y="2986088"/>
            <a:ext cx="2414588" cy="1323975"/>
          </a:xfrm>
          <a:prstGeom prst="rect">
            <a:avLst/>
          </a:prstGeom>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en-US" sz="2000" b="1" i="0" u="none" strike="noStrike" kern="1200" cap="none" spc="0" normalizeH="0" baseline="0" noProof="0" dirty="0">
                <a:ln>
                  <a:noFill/>
                </a:ln>
                <a:solidFill>
                  <a:srgbClr val="141EDD"/>
                </a:solidFill>
                <a:effectLst/>
                <a:uLnTx/>
                <a:uFillTx/>
                <a:latin typeface="+mn-lt"/>
                <a:ea typeface="+mn-ea"/>
                <a:cs typeface="+mn-cs"/>
              </a:rPr>
              <a:t>Tree traversal</a:t>
            </a:r>
            <a:r>
              <a:rPr kumimoji="0" lang="en-US" altLang="en-US" sz="2000" b="1" i="0" u="none" strike="noStrike" kern="1200" cap="none" spc="0" normalizeH="0" baseline="0" noProof="0" dirty="0">
                <a:ln>
                  <a:noFill/>
                </a:ln>
                <a:solidFill>
                  <a:schemeClr val="tx2">
                    <a:lumMod val="60000"/>
                    <a:lumOff val="40000"/>
                  </a:schemeClr>
                </a:solidFill>
                <a:effectLst/>
                <a:uLnTx/>
                <a:uFillTx/>
                <a:latin typeface="+mn-lt"/>
                <a:ea typeface="+mn-ea"/>
                <a:cs typeface="+mn-cs"/>
              </a:rPr>
              <a:t> </a:t>
            </a:r>
            <a:r>
              <a:rPr kumimoji="0" lang="en-US" altLang="en-US" sz="2000" b="0" i="0" u="none" strike="noStrike" kern="1200" cap="none" spc="0" normalizeH="0" baseline="0" noProof="0" dirty="0">
                <a:ln>
                  <a:noFill/>
                </a:ln>
                <a:solidFill>
                  <a:schemeClr val="tx1"/>
                </a:solidFill>
                <a:effectLst/>
                <a:uLnTx/>
                <a:uFillTx/>
                <a:latin typeface="+mn-lt"/>
                <a:ea typeface="+mn-ea"/>
                <a:cs typeface="+mn-cs"/>
              </a:rPr>
              <a:t>is the </a:t>
            </a:r>
            <a:r>
              <a:rPr kumimoji="0" lang="en-US" altLang="en-US" sz="2000" b="0" i="0" u="none" strike="noStrike" kern="1200" cap="none" spc="0" normalizeH="0" baseline="0" noProof="0" dirty="0">
                <a:ln>
                  <a:noFill/>
                </a:ln>
                <a:solidFill>
                  <a:srgbClr val="141EDD"/>
                </a:solidFill>
                <a:effectLst/>
                <a:uLnTx/>
                <a:uFillTx/>
                <a:latin typeface="+mn-lt"/>
                <a:ea typeface="+mn-ea"/>
                <a:cs typeface="+mn-cs"/>
              </a:rPr>
              <a:t>process of visiting</a:t>
            </a:r>
            <a:r>
              <a:rPr kumimoji="0" lang="en-US" altLang="en-US" sz="2000" b="0" i="0" u="none" strike="noStrike" kern="1200" cap="none" spc="0" normalizeH="0" baseline="0" noProof="0" dirty="0">
                <a:ln>
                  <a:noFill/>
                </a:ln>
                <a:solidFill>
                  <a:schemeClr val="tx1"/>
                </a:solidFill>
                <a:effectLst/>
                <a:uLnTx/>
                <a:uFillTx/>
                <a:latin typeface="+mn-lt"/>
                <a:ea typeface="+mn-ea"/>
                <a:cs typeface="+mn-cs"/>
              </a:rPr>
              <a:t> each node in the tree exactly one time.</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Footer Placeholder 4"/>
          <p:cNvSpPr txBox="1">
            <a:spLocks noGrp="1"/>
          </p:cNvSpPr>
          <p:nvPr/>
        </p:nvSpPr>
        <p:spPr>
          <a:xfrm>
            <a:off x="2895600" y="6356350"/>
            <a:ext cx="33528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3316" name="Rectangle 2"/>
          <p:cNvSpPr>
            <a:spLocks noGrp="1"/>
          </p:cNvSpPr>
          <p:nvPr>
            <p:ph type="title"/>
          </p:nvPr>
        </p:nvSpPr>
        <p:spPr>
          <a:xfrm>
            <a:off x="457200" y="495300"/>
            <a:ext cx="8077200" cy="701675"/>
          </a:xfrm>
        </p:spPr>
        <p:txBody>
          <a:bodyPr vert="horz" wrap="square" lIns="91440" tIns="45720" rIns="91440" bIns="45720" anchor="ctr" anchorCtr="0">
            <a:spAutoFit/>
          </a:bodyPr>
          <a:lstStyle/>
          <a:p>
            <a:r>
              <a:rPr lang="en-US" altLang="en-US" sz="4000" b="1" dirty="0">
                <a:solidFill>
                  <a:srgbClr val="CC3300"/>
                </a:solidFill>
                <a:cs typeface="Arial" panose="020B0604020202020204" pitchFamily="34" charset="0"/>
              </a:rPr>
              <a:t>Breadth-first Traversal of a tree</a:t>
            </a:r>
            <a:endParaRPr lang="en-US" altLang="en-US" sz="4000" b="1" dirty="0">
              <a:solidFill>
                <a:srgbClr val="CC3300"/>
              </a:solidFill>
              <a:ea typeface="Arial" panose="020B0604020202020204" pitchFamily="34" charset="0"/>
            </a:endParaRPr>
          </a:p>
        </p:txBody>
      </p:sp>
      <p:sp>
        <p:nvSpPr>
          <p:cNvPr id="13317" name="Rectangle 3"/>
          <p:cNvSpPr>
            <a:spLocks noGrp="1"/>
          </p:cNvSpPr>
          <p:nvPr>
            <p:ph type="body"/>
          </p:nvPr>
        </p:nvSpPr>
        <p:spPr>
          <a:xfrm>
            <a:off x="609600" y="1600200"/>
            <a:ext cx="4267200" cy="2286000"/>
          </a:xfrm>
        </p:spPr>
        <p:txBody>
          <a:bodyPr vert="horz" wrap="square" lIns="91440" tIns="45720" rIns="91440" bIns="45720" anchor="t" anchorCtr="0"/>
          <a:lstStyle/>
          <a:p>
            <a:pPr>
              <a:lnSpc>
                <a:spcPct val="90000"/>
              </a:lnSpc>
            </a:pPr>
            <a:r>
              <a:rPr lang="en-US" altLang="en-US" sz="2400" dirty="0">
                <a:cs typeface="Arial" panose="020B0604020202020204" pitchFamily="34" charset="0"/>
              </a:rPr>
              <a:t>In a breadth-first traversal, a node is visited first, then all its' children, then all its grandchildren,... </a:t>
            </a:r>
          </a:p>
          <a:p>
            <a:pPr>
              <a:lnSpc>
                <a:spcPct val="90000"/>
              </a:lnSpc>
            </a:pPr>
            <a:r>
              <a:rPr lang="en-US" altLang="en-US" sz="2400" dirty="0">
                <a:cs typeface="Arial" panose="020B0604020202020204" pitchFamily="34" charset="0"/>
              </a:rPr>
              <a:t>Application: visit family tree by generations.</a:t>
            </a:r>
            <a:endParaRPr lang="en-US" altLang="en-US" sz="2400" dirty="0">
              <a:ea typeface="Arial" panose="020B0604020202020204" pitchFamily="34" charset="0"/>
            </a:endParaRPr>
          </a:p>
        </p:txBody>
      </p:sp>
      <p:sp>
        <p:nvSpPr>
          <p:cNvPr id="13318" name="AutoShape 4"/>
          <p:cNvSpPr>
            <a:spLocks noChangeAspect="1"/>
          </p:cNvSpPr>
          <p:nvPr/>
        </p:nvSpPr>
        <p:spPr>
          <a:xfrm>
            <a:off x="3960813" y="3886200"/>
            <a:ext cx="1865312"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Make Money Fast!</a:t>
            </a:r>
          </a:p>
        </p:txBody>
      </p:sp>
      <p:sp>
        <p:nvSpPr>
          <p:cNvPr id="13319" name="AutoShape 5"/>
          <p:cNvSpPr>
            <a:spLocks noChangeAspect="1"/>
          </p:cNvSpPr>
          <p:nvPr/>
        </p:nvSpPr>
        <p:spPr>
          <a:xfrm>
            <a:off x="1306513" y="4800600"/>
            <a:ext cx="1493837"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1. Motivations</a:t>
            </a:r>
          </a:p>
        </p:txBody>
      </p:sp>
      <p:sp>
        <p:nvSpPr>
          <p:cNvPr id="13320" name="AutoShape 6"/>
          <p:cNvSpPr>
            <a:spLocks noChangeAspect="1"/>
          </p:cNvSpPr>
          <p:nvPr/>
        </p:nvSpPr>
        <p:spPr>
          <a:xfrm>
            <a:off x="7543800" y="4800600"/>
            <a:ext cx="1223963"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References</a:t>
            </a:r>
          </a:p>
        </p:txBody>
      </p:sp>
      <p:sp>
        <p:nvSpPr>
          <p:cNvPr id="13321" name="AutoShape 7"/>
          <p:cNvSpPr>
            <a:spLocks noChangeAspect="1"/>
          </p:cNvSpPr>
          <p:nvPr/>
        </p:nvSpPr>
        <p:spPr>
          <a:xfrm>
            <a:off x="5368925" y="4800600"/>
            <a:ext cx="1233488"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 Methods</a:t>
            </a:r>
          </a:p>
        </p:txBody>
      </p:sp>
      <p:sp>
        <p:nvSpPr>
          <p:cNvPr id="13322" name="AutoShape 8"/>
          <p:cNvSpPr>
            <a:spLocks noChangeAspect="1"/>
          </p:cNvSpPr>
          <p:nvPr/>
        </p:nvSpPr>
        <p:spPr>
          <a:xfrm>
            <a:off x="3886200" y="5572125"/>
            <a:ext cx="1092200"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2.1 Stock</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Fraud</a:t>
            </a:r>
          </a:p>
        </p:txBody>
      </p:sp>
      <p:sp>
        <p:nvSpPr>
          <p:cNvPr id="13323" name="AutoShape 9"/>
          <p:cNvSpPr>
            <a:spLocks noChangeAspect="1"/>
          </p:cNvSpPr>
          <p:nvPr/>
        </p:nvSpPr>
        <p:spPr>
          <a:xfrm>
            <a:off x="5451475" y="5572125"/>
            <a:ext cx="1077913"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2.2 Ponzi</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Scheme</a:t>
            </a:r>
          </a:p>
        </p:txBody>
      </p:sp>
      <p:sp>
        <p:nvSpPr>
          <p:cNvPr id="13324" name="AutoShape 10"/>
          <p:cNvSpPr>
            <a:spLocks noChangeAspect="1"/>
          </p:cNvSpPr>
          <p:nvPr/>
        </p:nvSpPr>
        <p:spPr>
          <a:xfrm>
            <a:off x="762000" y="5707063"/>
            <a:ext cx="1119188"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1.1 Greed</a:t>
            </a:r>
          </a:p>
        </p:txBody>
      </p:sp>
      <p:sp>
        <p:nvSpPr>
          <p:cNvPr id="13325" name="AutoShape 11"/>
          <p:cNvSpPr>
            <a:spLocks noChangeAspect="1"/>
          </p:cNvSpPr>
          <p:nvPr/>
        </p:nvSpPr>
        <p:spPr>
          <a:xfrm>
            <a:off x="2266950" y="5707063"/>
            <a:ext cx="1184275" cy="384175"/>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1.2 Avidity</a:t>
            </a:r>
          </a:p>
        </p:txBody>
      </p:sp>
      <p:cxnSp>
        <p:nvCxnSpPr>
          <p:cNvPr id="13326" name="AutoShape 12"/>
          <p:cNvCxnSpPr>
            <a:stCxn id="13318" idx="2"/>
            <a:endCxn id="13319" idx="0"/>
          </p:cNvCxnSpPr>
          <p:nvPr/>
        </p:nvCxnSpPr>
        <p:spPr>
          <a:xfrm flipH="1">
            <a:off x="2054225" y="4279900"/>
            <a:ext cx="2840038" cy="511175"/>
          </a:xfrm>
          <a:prstGeom prst="straightConnector1">
            <a:avLst/>
          </a:prstGeom>
          <a:ln w="19050" cap="flat" cmpd="sng">
            <a:solidFill>
              <a:schemeClr val="tx1"/>
            </a:solidFill>
            <a:prstDash val="solid"/>
            <a:headEnd type="none" w="med" len="med"/>
            <a:tailEnd type="none" w="med" len="med"/>
          </a:ln>
        </p:spPr>
      </p:cxnSp>
      <p:cxnSp>
        <p:nvCxnSpPr>
          <p:cNvPr id="13327" name="AutoShape 13"/>
          <p:cNvCxnSpPr>
            <a:stCxn id="13318" idx="2"/>
            <a:endCxn id="13321" idx="0"/>
          </p:cNvCxnSpPr>
          <p:nvPr/>
        </p:nvCxnSpPr>
        <p:spPr>
          <a:xfrm>
            <a:off x="4894263" y="4279900"/>
            <a:ext cx="1092200" cy="511175"/>
          </a:xfrm>
          <a:prstGeom prst="straightConnector1">
            <a:avLst/>
          </a:prstGeom>
          <a:ln w="19050" cap="flat" cmpd="sng">
            <a:solidFill>
              <a:schemeClr val="tx1"/>
            </a:solidFill>
            <a:prstDash val="solid"/>
            <a:headEnd type="none" w="med" len="med"/>
            <a:tailEnd type="none" w="med" len="med"/>
          </a:ln>
        </p:spPr>
      </p:cxnSp>
      <p:cxnSp>
        <p:nvCxnSpPr>
          <p:cNvPr id="13328" name="AutoShape 14"/>
          <p:cNvCxnSpPr>
            <a:stCxn id="13318" idx="2"/>
            <a:endCxn id="13320" idx="0"/>
          </p:cNvCxnSpPr>
          <p:nvPr/>
        </p:nvCxnSpPr>
        <p:spPr>
          <a:xfrm>
            <a:off x="4894263" y="4279900"/>
            <a:ext cx="3262312" cy="511175"/>
          </a:xfrm>
          <a:prstGeom prst="straightConnector1">
            <a:avLst/>
          </a:prstGeom>
          <a:ln w="19050" cap="flat" cmpd="sng">
            <a:solidFill>
              <a:schemeClr val="tx1"/>
            </a:solidFill>
            <a:prstDash val="solid"/>
            <a:headEnd type="none" w="med" len="med"/>
            <a:tailEnd type="none" w="med" len="med"/>
          </a:ln>
        </p:spPr>
      </p:cxnSp>
      <p:cxnSp>
        <p:nvCxnSpPr>
          <p:cNvPr id="13329" name="AutoShape 15"/>
          <p:cNvCxnSpPr>
            <a:stCxn id="13321" idx="2"/>
            <a:endCxn id="13323" idx="0"/>
          </p:cNvCxnSpPr>
          <p:nvPr/>
        </p:nvCxnSpPr>
        <p:spPr>
          <a:xfrm>
            <a:off x="5986463" y="5194300"/>
            <a:ext cx="4762" cy="368300"/>
          </a:xfrm>
          <a:prstGeom prst="straightConnector1">
            <a:avLst/>
          </a:prstGeom>
          <a:ln w="19050" cap="flat" cmpd="sng">
            <a:solidFill>
              <a:schemeClr val="tx1"/>
            </a:solidFill>
            <a:prstDash val="solid"/>
            <a:headEnd type="none" w="med" len="med"/>
            <a:tailEnd type="none" w="med" len="med"/>
          </a:ln>
        </p:spPr>
      </p:cxnSp>
      <p:cxnSp>
        <p:nvCxnSpPr>
          <p:cNvPr id="13330" name="AutoShape 16"/>
          <p:cNvCxnSpPr>
            <a:stCxn id="13321" idx="2"/>
            <a:endCxn id="13322" idx="0"/>
          </p:cNvCxnSpPr>
          <p:nvPr/>
        </p:nvCxnSpPr>
        <p:spPr>
          <a:xfrm flipH="1">
            <a:off x="4432300" y="5194300"/>
            <a:ext cx="1554163" cy="368300"/>
          </a:xfrm>
          <a:prstGeom prst="straightConnector1">
            <a:avLst/>
          </a:prstGeom>
          <a:ln w="19050" cap="flat" cmpd="sng">
            <a:solidFill>
              <a:schemeClr val="tx1"/>
            </a:solidFill>
            <a:prstDash val="solid"/>
            <a:headEnd type="none" w="med" len="med"/>
            <a:tailEnd type="none" w="med" len="med"/>
          </a:ln>
        </p:spPr>
      </p:cxnSp>
      <p:cxnSp>
        <p:nvCxnSpPr>
          <p:cNvPr id="13331" name="AutoShape 17"/>
          <p:cNvCxnSpPr>
            <a:stCxn id="13319" idx="2"/>
            <a:endCxn id="13325" idx="0"/>
          </p:cNvCxnSpPr>
          <p:nvPr/>
        </p:nvCxnSpPr>
        <p:spPr>
          <a:xfrm>
            <a:off x="2054225" y="5194300"/>
            <a:ext cx="804863" cy="503238"/>
          </a:xfrm>
          <a:prstGeom prst="straightConnector1">
            <a:avLst/>
          </a:prstGeom>
          <a:ln w="19050" cap="flat" cmpd="sng">
            <a:solidFill>
              <a:schemeClr val="tx1"/>
            </a:solidFill>
            <a:prstDash val="solid"/>
            <a:headEnd type="none" w="med" len="med"/>
            <a:tailEnd type="none" w="med" len="med"/>
          </a:ln>
        </p:spPr>
      </p:cxnSp>
      <p:cxnSp>
        <p:nvCxnSpPr>
          <p:cNvPr id="13332" name="AutoShape 18"/>
          <p:cNvCxnSpPr>
            <a:stCxn id="13319" idx="2"/>
            <a:endCxn id="13324" idx="0"/>
          </p:cNvCxnSpPr>
          <p:nvPr/>
        </p:nvCxnSpPr>
        <p:spPr>
          <a:xfrm flipH="1">
            <a:off x="1322388" y="5194300"/>
            <a:ext cx="731837" cy="503238"/>
          </a:xfrm>
          <a:prstGeom prst="straightConnector1">
            <a:avLst/>
          </a:prstGeom>
          <a:ln w="19050" cap="flat" cmpd="sng">
            <a:solidFill>
              <a:schemeClr val="tx1"/>
            </a:solidFill>
            <a:prstDash val="solid"/>
            <a:headEnd type="none" w="med" len="med"/>
            <a:tailEnd type="none" w="med" len="med"/>
          </a:ln>
        </p:spPr>
      </p:cxnSp>
      <p:sp>
        <p:nvSpPr>
          <p:cNvPr id="13333" name="AutoShape 19"/>
          <p:cNvSpPr>
            <a:spLocks noChangeAspect="1"/>
          </p:cNvSpPr>
          <p:nvPr/>
        </p:nvSpPr>
        <p:spPr>
          <a:xfrm>
            <a:off x="6838950" y="5570538"/>
            <a:ext cx="1044575" cy="654050"/>
          </a:xfrm>
          <a:prstGeom prst="roundRect">
            <a:avLst>
              <a:gd name="adj" fmla="val 16667"/>
            </a:avLst>
          </a:prstGeom>
          <a:solidFill>
            <a:schemeClr val="accent1"/>
          </a:solidFill>
          <a:ln w="1905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1600" dirty="0">
                <a:solidFill>
                  <a:srgbClr val="FFFF00"/>
                </a:solidFill>
                <a:latin typeface="Tahoma" panose="020B0604030504040204" pitchFamily="34" charset="0"/>
              </a:rPr>
              <a:t>2.3 Bank</a:t>
            </a:r>
            <a:br>
              <a:rPr lang="en-US" altLang="en-US" sz="1600" dirty="0">
                <a:solidFill>
                  <a:srgbClr val="FFFF00"/>
                </a:solidFill>
                <a:latin typeface="Tahoma" panose="020B0604030504040204" pitchFamily="34" charset="0"/>
              </a:rPr>
            </a:br>
            <a:r>
              <a:rPr lang="en-US" altLang="en-US" sz="1600" dirty="0">
                <a:solidFill>
                  <a:srgbClr val="FFFF00"/>
                </a:solidFill>
                <a:latin typeface="Tahoma" panose="020B0604030504040204" pitchFamily="34" charset="0"/>
              </a:rPr>
              <a:t>Robbery</a:t>
            </a:r>
          </a:p>
        </p:txBody>
      </p:sp>
      <p:cxnSp>
        <p:nvCxnSpPr>
          <p:cNvPr id="13334" name="AutoShape 20"/>
          <p:cNvCxnSpPr>
            <a:stCxn id="13321" idx="2"/>
            <a:endCxn id="13333" idx="0"/>
          </p:cNvCxnSpPr>
          <p:nvPr/>
        </p:nvCxnSpPr>
        <p:spPr>
          <a:xfrm>
            <a:off x="5986463" y="5194300"/>
            <a:ext cx="1374775" cy="366713"/>
          </a:xfrm>
          <a:prstGeom prst="straightConnector1">
            <a:avLst/>
          </a:prstGeom>
          <a:ln w="19050" cap="flat" cmpd="sng">
            <a:solidFill>
              <a:schemeClr val="tx1"/>
            </a:solidFill>
            <a:prstDash val="solid"/>
            <a:headEnd type="none" w="med" len="med"/>
            <a:tailEnd type="none" w="med" len="med"/>
          </a:ln>
        </p:spPr>
      </p:cxnSp>
      <p:sp>
        <p:nvSpPr>
          <p:cNvPr id="13335" name="Text Box 21"/>
          <p:cNvSpPr txBox="1"/>
          <p:nvPr/>
        </p:nvSpPr>
        <p:spPr>
          <a:xfrm>
            <a:off x="3581400" y="3657600"/>
            <a:ext cx="3222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1</a:t>
            </a:r>
          </a:p>
        </p:txBody>
      </p:sp>
      <p:sp>
        <p:nvSpPr>
          <p:cNvPr id="13336" name="Text Box 22"/>
          <p:cNvSpPr txBox="1"/>
          <p:nvPr/>
        </p:nvSpPr>
        <p:spPr>
          <a:xfrm>
            <a:off x="1858963" y="44704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2</a:t>
            </a:r>
          </a:p>
        </p:txBody>
      </p:sp>
      <p:sp>
        <p:nvSpPr>
          <p:cNvPr id="13337" name="Text Box 23"/>
          <p:cNvSpPr txBox="1"/>
          <p:nvPr/>
        </p:nvSpPr>
        <p:spPr>
          <a:xfrm>
            <a:off x="1125538" y="53467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5</a:t>
            </a:r>
          </a:p>
        </p:txBody>
      </p:sp>
      <p:sp>
        <p:nvSpPr>
          <p:cNvPr id="13338" name="Text Box 24"/>
          <p:cNvSpPr txBox="1"/>
          <p:nvPr/>
        </p:nvSpPr>
        <p:spPr>
          <a:xfrm>
            <a:off x="5135563" y="44704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3</a:t>
            </a:r>
          </a:p>
        </p:txBody>
      </p:sp>
      <p:sp>
        <p:nvSpPr>
          <p:cNvPr id="13339" name="Text Box 25"/>
          <p:cNvSpPr txBox="1"/>
          <p:nvPr/>
        </p:nvSpPr>
        <p:spPr>
          <a:xfrm>
            <a:off x="2725738" y="53467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6</a:t>
            </a:r>
          </a:p>
        </p:txBody>
      </p:sp>
      <p:sp>
        <p:nvSpPr>
          <p:cNvPr id="13340" name="Text Box 26"/>
          <p:cNvSpPr txBox="1"/>
          <p:nvPr/>
        </p:nvSpPr>
        <p:spPr>
          <a:xfrm>
            <a:off x="4030663" y="521335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7</a:t>
            </a:r>
          </a:p>
        </p:txBody>
      </p:sp>
      <p:sp>
        <p:nvSpPr>
          <p:cNvPr id="13341" name="Text Box 27"/>
          <p:cNvSpPr txBox="1"/>
          <p:nvPr/>
        </p:nvSpPr>
        <p:spPr>
          <a:xfrm>
            <a:off x="5630863" y="521335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8</a:t>
            </a:r>
          </a:p>
        </p:txBody>
      </p:sp>
      <p:sp>
        <p:nvSpPr>
          <p:cNvPr id="13342" name="Text Box 28"/>
          <p:cNvSpPr txBox="1"/>
          <p:nvPr/>
        </p:nvSpPr>
        <p:spPr>
          <a:xfrm>
            <a:off x="7231063" y="521335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9</a:t>
            </a:r>
          </a:p>
        </p:txBody>
      </p:sp>
      <p:sp>
        <p:nvSpPr>
          <p:cNvPr id="13343" name="Text Box 29"/>
          <p:cNvSpPr txBox="1"/>
          <p:nvPr/>
        </p:nvSpPr>
        <p:spPr>
          <a:xfrm>
            <a:off x="8031163" y="4470400"/>
            <a:ext cx="322262"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0"/>
              </a:spcBef>
              <a:buFontTx/>
              <a:buNone/>
            </a:pPr>
            <a:r>
              <a:rPr lang="en-US" altLang="en-US" sz="2000" dirty="0">
                <a:solidFill>
                  <a:schemeClr val="tx2"/>
                </a:solidFill>
                <a:latin typeface="Tahoma" panose="020B0604030504040204" pitchFamily="34" charset="0"/>
              </a:rPr>
              <a:t>4</a:t>
            </a:r>
          </a:p>
        </p:txBody>
      </p:sp>
      <p:sp>
        <p:nvSpPr>
          <p:cNvPr id="13344" name="Text Box 30"/>
          <p:cNvSpPr txBox="1"/>
          <p:nvPr/>
        </p:nvSpPr>
        <p:spPr>
          <a:xfrm>
            <a:off x="4876800" y="1676400"/>
            <a:ext cx="4038600" cy="1809750"/>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90000"/>
              </a:lnSpc>
              <a:buClr>
                <a:schemeClr val="hlink"/>
              </a:buClr>
              <a:buSzPct val="110000"/>
              <a:buFont typeface="Wingdings" panose="05000000000000000000" pitchFamily="2" charset="2"/>
              <a:buNone/>
            </a:pPr>
            <a:r>
              <a:rPr lang="en-US" altLang="en-US" sz="2200" b="1" dirty="0">
                <a:solidFill>
                  <a:srgbClr val="000000"/>
                </a:solidFill>
                <a:latin typeface="Times New Roman" panose="02020603050405020304" pitchFamily="18" charset="0"/>
              </a:rPr>
              <a:t>Algorithm</a:t>
            </a:r>
            <a:r>
              <a:rPr lang="en-US" altLang="en-US" sz="2200" dirty="0">
                <a:latin typeface="Times New Roman" panose="02020603050405020304" pitchFamily="18" charset="0"/>
              </a:rPr>
              <a:t> </a:t>
            </a:r>
            <a:r>
              <a:rPr lang="en-US" altLang="en-US" sz="2200" b="1" i="1" dirty="0">
                <a:solidFill>
                  <a:schemeClr val="tx2"/>
                </a:solidFill>
                <a:latin typeface="Times New Roman" panose="02020603050405020304" pitchFamily="18" charset="0"/>
              </a:rPr>
              <a:t>breadthFirst</a:t>
            </a:r>
            <a:r>
              <a:rPr lang="en-US" altLang="en-US" sz="2200" dirty="0">
                <a:solidFill>
                  <a:schemeClr val="tx2"/>
                </a:solidFill>
                <a:latin typeface="Times New Roman" panose="02020603050405020304" pitchFamily="18" charset="0"/>
              </a:rPr>
              <a:t>(</a:t>
            </a:r>
            <a:r>
              <a:rPr lang="en-US" altLang="en-US" sz="2200" b="1" i="1" dirty="0">
                <a:solidFill>
                  <a:schemeClr val="tx2"/>
                </a:solidFill>
                <a:latin typeface="Times New Roman" panose="02020603050405020304" pitchFamily="18" charset="0"/>
              </a:rPr>
              <a:t>v</a:t>
            </a:r>
            <a:r>
              <a:rPr lang="en-US" altLang="en-US" sz="2200" dirty="0">
                <a:solidFill>
                  <a:schemeClr val="tx2"/>
                </a:solidFill>
                <a:latin typeface="Times New Roman" panose="02020603050405020304" pitchFamily="18" charset="0"/>
              </a:rPr>
              <a:t>)</a:t>
            </a:r>
            <a:endParaRPr lang="en-US" altLang="en-US" sz="2200" dirty="0">
              <a:latin typeface="Times New Roman" panose="02020603050405020304" pitchFamily="18" charset="0"/>
            </a:endParaRPr>
          </a:p>
          <a:p>
            <a:pPr marL="457200" lvl="1" indent="0" eaLnBrk="1" hangingPunct="1">
              <a:lnSpc>
                <a:spcPct val="90000"/>
              </a:lnSpc>
              <a:buClr>
                <a:schemeClr val="tx1"/>
              </a:buClr>
              <a:buSzPct val="60000"/>
              <a:buFont typeface="Wingdings" panose="05000000000000000000" pitchFamily="2" charset="2"/>
              <a:buNone/>
            </a:pPr>
            <a:r>
              <a:rPr lang="en-US" altLang="en-US" sz="2200" b="1" i="1" dirty="0">
                <a:solidFill>
                  <a:schemeClr val="accent2"/>
                </a:solidFill>
                <a:latin typeface="Times New Roman" panose="02020603050405020304" pitchFamily="18" charset="0"/>
              </a:rPr>
              <a:t>visit</a:t>
            </a:r>
            <a:r>
              <a:rPr lang="en-US" altLang="en-US" sz="2200" dirty="0">
                <a:solidFill>
                  <a:schemeClr val="accent2"/>
                </a:solidFill>
                <a:latin typeface="Times New Roman" panose="02020603050405020304" pitchFamily="18" charset="0"/>
              </a:rPr>
              <a:t>(</a:t>
            </a:r>
            <a:r>
              <a:rPr lang="en-US" altLang="en-US" sz="2200" b="1" i="1" dirty="0">
                <a:solidFill>
                  <a:schemeClr val="accent2"/>
                </a:solidFill>
                <a:latin typeface="Times New Roman" panose="02020603050405020304" pitchFamily="18" charset="0"/>
              </a:rPr>
              <a:t>v</a:t>
            </a:r>
            <a:r>
              <a:rPr lang="en-US" altLang="en-US" sz="2200" dirty="0">
                <a:solidFill>
                  <a:schemeClr val="accent2"/>
                </a:solidFill>
                <a:latin typeface="Times New Roman" panose="02020603050405020304" pitchFamily="18" charset="0"/>
              </a:rPr>
              <a:t>)</a:t>
            </a:r>
          </a:p>
          <a:p>
            <a:pPr marL="457200" lvl="1" indent="0" eaLnBrk="1" hangingPunct="1">
              <a:lnSpc>
                <a:spcPct val="90000"/>
              </a:lnSpc>
              <a:buClr>
                <a:schemeClr val="tx1"/>
              </a:buClr>
              <a:buSzPct val="60000"/>
              <a:buFont typeface="Wingdings" panose="05000000000000000000" pitchFamily="2" charset="2"/>
              <a:buNone/>
            </a:pPr>
            <a:r>
              <a:rPr lang="en-US" altLang="en-US" sz="2200" dirty="0">
                <a:solidFill>
                  <a:schemeClr val="accent2"/>
                </a:solidFill>
                <a:latin typeface="Times New Roman" panose="02020603050405020304" pitchFamily="18" charset="0"/>
              </a:rPr>
              <a:t>visit all childs v1,v2,.. of v</a:t>
            </a:r>
          </a:p>
          <a:p>
            <a:pPr marL="457200" lvl="1" indent="0" eaLnBrk="1" hangingPunct="1">
              <a:lnSpc>
                <a:spcPct val="90000"/>
              </a:lnSpc>
              <a:buClr>
                <a:schemeClr val="tx1"/>
              </a:buClr>
              <a:buSzPct val="60000"/>
              <a:buFont typeface="Wingdings" panose="05000000000000000000" pitchFamily="2" charset="2"/>
              <a:buNone/>
            </a:pPr>
            <a:r>
              <a:rPr lang="en-US" altLang="en-US" sz="2200" dirty="0">
                <a:solidFill>
                  <a:schemeClr val="accent2"/>
                </a:solidFill>
                <a:latin typeface="Arial" panose="020B0604020202020204" pitchFamily="34" charset="0"/>
              </a:rPr>
              <a:t>visit all childs of v1, then all childs of v2,..</a:t>
            </a:r>
            <a:endParaRPr lang="en-US" altLang="en-US" sz="2200" b="1" i="1" dirty="0">
              <a:solidFill>
                <a:schemeClr val="accent2"/>
              </a:solidFill>
              <a:latin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3051</TotalTime>
  <Words>4154</Words>
  <Application>Microsoft Office PowerPoint</Application>
  <PresentationFormat>On-screen Show (4:3)</PresentationFormat>
  <Paragraphs>635</Paragraphs>
  <Slides>60</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Tahoma</vt:lpstr>
      <vt:lpstr>Times New Roman</vt:lpstr>
      <vt:lpstr>Wingdings</vt:lpstr>
      <vt:lpstr>Office Theme</vt:lpstr>
      <vt:lpstr>4. Trees</vt:lpstr>
      <vt:lpstr>PowerPoint Presentation</vt:lpstr>
      <vt:lpstr>What is a Tree?</vt:lpstr>
      <vt:lpstr>Tree Terminology - 1</vt:lpstr>
      <vt:lpstr>Tree Terminology - 2</vt:lpstr>
      <vt:lpstr>PowerPoint Presentation</vt:lpstr>
      <vt:lpstr>PowerPoint Presentation</vt:lpstr>
      <vt:lpstr>Ordered Trees</vt:lpstr>
      <vt:lpstr>Breadth-first Traversal of a tree</vt:lpstr>
      <vt:lpstr>Depth-first Traversal of a tree</vt:lpstr>
      <vt:lpstr>Pre-order Traversal of a tree</vt:lpstr>
      <vt:lpstr>In-order Traversal of a tree</vt:lpstr>
      <vt:lpstr>PowerPoint Presentation</vt:lpstr>
      <vt:lpstr>PowerPoint Presentation</vt:lpstr>
      <vt:lpstr>PowerPoint Presentation</vt:lpstr>
      <vt:lpstr>PowerPoint Presentation</vt:lpstr>
      <vt:lpstr>PowerPoint Presentation</vt:lpstr>
      <vt:lpstr>PowerPoint Presentation</vt:lpstr>
      <vt:lpstr>Binary Tree Traversals</vt:lpstr>
      <vt:lpstr>Binary Tree Traversals</vt:lpstr>
      <vt:lpstr>Pre/In/Post-order Traversals</vt:lpstr>
      <vt:lpstr>PowerPoint Presentation</vt:lpstr>
      <vt:lpstr>PowerPoint Presentation</vt:lpstr>
      <vt:lpstr>PowerPoint Presentation</vt:lpstr>
      <vt:lpstr>Implementing Binary Trees - 1</vt:lpstr>
      <vt:lpstr>Implementing Binary Trees - 2</vt:lpstr>
      <vt:lpstr>Breadth-First Traversal  code</vt:lpstr>
      <vt:lpstr>Depth-First Traversal code</vt:lpstr>
      <vt:lpstr>Binary Search Trees</vt:lpstr>
      <vt:lpstr>PowerPoint Presentation</vt:lpstr>
      <vt:lpstr>Searching on Binary Search Trees</vt:lpstr>
      <vt:lpstr>Insertion - 1</vt:lpstr>
      <vt:lpstr>PowerPoint Presentation</vt:lpstr>
      <vt:lpstr>Deletion - 1</vt:lpstr>
      <vt:lpstr>PowerPoint Presentation</vt:lpstr>
      <vt:lpstr>Deletion by Merging - 1</vt:lpstr>
      <vt:lpstr>PowerPoint Presentation</vt:lpstr>
      <vt:lpstr>PowerPoint Presentation</vt:lpstr>
      <vt:lpstr>Deletion by Copying - 1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Exercise</vt:lpstr>
      <vt:lpstr>Exercise</vt:lpstr>
      <vt:lpstr>Exercise</vt:lpstr>
      <vt:lpstr>Exercise</vt:lpstr>
      <vt:lpstr>Exercise</vt:lpstr>
      <vt:lpstr>Exercise</vt:lpstr>
      <vt:lpstr>PowerPoint Presentation</vt:lpstr>
      <vt:lpstr>Reading at home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OOP-Session2-Data Structures</dc:title>
  <dc:creator>Phan Truong Lam</dc:creator>
  <cp:lastModifiedBy>Phuong Dung</cp:lastModifiedBy>
  <cp:revision>449</cp:revision>
  <dcterms:created xsi:type="dcterms:W3CDTF">2007-08-21T04:43:00Z</dcterms:created>
  <dcterms:modified xsi:type="dcterms:W3CDTF">2025-05-29T02:46:34Z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EC28A8C4B0E04AF08879EF2845788BA2_13</vt:lpwstr>
  </property>
  <property fmtid="{D5CDD505-2E9C-101B-9397-08002B2CF9AE}" pid="3" name="KSOProductBuildVer">
    <vt:lpwstr>1033-12.2.0.19307</vt:lpwstr>
  </property>
</Properties>
</file>